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24"/>
  </p:notesMasterIdLst>
  <p:sldIdLst>
    <p:sldId id="256" r:id="rId2"/>
    <p:sldId id="258" r:id="rId3"/>
    <p:sldId id="370" r:id="rId4"/>
    <p:sldId id="376" r:id="rId5"/>
    <p:sldId id="364" r:id="rId6"/>
    <p:sldId id="383" r:id="rId7"/>
    <p:sldId id="372" r:id="rId8"/>
    <p:sldId id="377" r:id="rId9"/>
    <p:sldId id="366" r:id="rId10"/>
    <p:sldId id="379" r:id="rId11"/>
    <p:sldId id="374" r:id="rId12"/>
    <p:sldId id="373" r:id="rId13"/>
    <p:sldId id="359" r:id="rId14"/>
    <p:sldId id="382" r:id="rId15"/>
    <p:sldId id="380" r:id="rId16"/>
    <p:sldId id="365" r:id="rId17"/>
    <p:sldId id="361" r:id="rId18"/>
    <p:sldId id="368" r:id="rId19"/>
    <p:sldId id="362" r:id="rId20"/>
    <p:sldId id="381" r:id="rId21"/>
    <p:sldId id="378" r:id="rId22"/>
    <p:sldId id="37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413"/>
    <a:srgbClr val="F97407"/>
    <a:srgbClr val="689EDC"/>
    <a:srgbClr val="F38915"/>
    <a:srgbClr val="F76311"/>
    <a:srgbClr val="F579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1" autoAdjust="0"/>
    <p:restoredTop sz="94660"/>
  </p:normalViewPr>
  <p:slideViewPr>
    <p:cSldViewPr>
      <p:cViewPr varScale="1">
        <p:scale>
          <a:sx n="80" d="100"/>
          <a:sy n="80" d="100"/>
        </p:scale>
        <p:origin x="758" y="36"/>
      </p:cViewPr>
      <p:guideLst>
        <p:guide orient="horz" pos="2160"/>
        <p:guide pos="3840"/>
      </p:guideLst>
    </p:cSldViewPr>
  </p:slideViewPr>
  <p:notesTextViewPr>
    <p:cViewPr>
      <p:scale>
        <a:sx n="1" d="1"/>
        <a:sy n="1" d="1"/>
      </p:scale>
      <p:origin x="0" y="0"/>
    </p:cViewPr>
  </p:notesTextViewPr>
  <p:sorterViewPr>
    <p:cViewPr>
      <p:scale>
        <a:sx n="100" d="100"/>
        <a:sy n="100" d="100"/>
      </p:scale>
      <p:origin x="0" y="2124"/>
    </p:cViewPr>
  </p:sorterViewPr>
  <p:notesViewPr>
    <p:cSldViewPr>
      <p:cViewPr varScale="1">
        <p:scale>
          <a:sx n="74" d="100"/>
          <a:sy n="74" d="100"/>
        </p:scale>
        <p:origin x="-3444"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E2DC01-EB36-43D0-8F5C-DBC71CD0C141}" type="doc">
      <dgm:prSet loTypeId="urn:microsoft.com/office/officeart/2005/8/layout/process1" loCatId="process" qsTypeId="urn:microsoft.com/office/officeart/2005/8/quickstyle/simple1" qsCatId="simple" csTypeId="urn:microsoft.com/office/officeart/2005/8/colors/accent1_2" csCatId="accent1" phldr="1"/>
      <dgm:spPr/>
    </dgm:pt>
    <dgm:pt modelId="{6706DBB6-A425-4E84-93F7-E64BB8C89EA6}">
      <dgm:prSet phldrT="[Text]"/>
      <dgm:spPr/>
      <dgm:t>
        <a:bodyPr/>
        <a:lstStyle/>
        <a:p>
          <a:r>
            <a:rPr lang="en-AU" dirty="0"/>
            <a:t>BE</a:t>
          </a:r>
        </a:p>
      </dgm:t>
    </dgm:pt>
    <dgm:pt modelId="{1492EC7F-6CA8-4A2C-A60D-FB9289FC7AD7}" type="parTrans" cxnId="{9B965413-79C7-4F70-BE52-956900AC7A0A}">
      <dgm:prSet/>
      <dgm:spPr/>
      <dgm:t>
        <a:bodyPr/>
        <a:lstStyle/>
        <a:p>
          <a:endParaRPr lang="en-AU"/>
        </a:p>
      </dgm:t>
    </dgm:pt>
    <dgm:pt modelId="{86DC3318-264D-41C1-A72F-C508AAC0F6E3}" type="sibTrans" cxnId="{9B965413-79C7-4F70-BE52-956900AC7A0A}">
      <dgm:prSet/>
      <dgm:spPr/>
      <dgm:t>
        <a:bodyPr/>
        <a:lstStyle/>
        <a:p>
          <a:endParaRPr lang="en-AU"/>
        </a:p>
      </dgm:t>
    </dgm:pt>
    <dgm:pt modelId="{3CD0FA99-51F5-4F52-98CD-7E482316A626}">
      <dgm:prSet phldrT="[Text]"/>
      <dgm:spPr>
        <a:solidFill>
          <a:srgbClr val="0070C0"/>
        </a:solidFill>
      </dgm:spPr>
      <dgm:t>
        <a:bodyPr/>
        <a:lstStyle/>
        <a:p>
          <a:r>
            <a:rPr lang="en-AU" dirty="0"/>
            <a:t>DO</a:t>
          </a:r>
        </a:p>
      </dgm:t>
    </dgm:pt>
    <dgm:pt modelId="{F24AD9C9-8D6E-49E3-AF78-BE5ED8B3E351}" type="parTrans" cxnId="{646CB252-87E6-411A-B663-F73CA01B6310}">
      <dgm:prSet/>
      <dgm:spPr/>
      <dgm:t>
        <a:bodyPr/>
        <a:lstStyle/>
        <a:p>
          <a:endParaRPr lang="en-AU"/>
        </a:p>
      </dgm:t>
    </dgm:pt>
    <dgm:pt modelId="{B54D1D76-E229-4FEB-9B96-CC3881C77A7F}" type="sibTrans" cxnId="{646CB252-87E6-411A-B663-F73CA01B6310}">
      <dgm:prSet/>
      <dgm:spPr/>
      <dgm:t>
        <a:bodyPr/>
        <a:lstStyle/>
        <a:p>
          <a:endParaRPr lang="en-AU"/>
        </a:p>
      </dgm:t>
    </dgm:pt>
    <dgm:pt modelId="{B976A333-4F2F-4F70-AAF4-A5A09DD8C190}">
      <dgm:prSet phldrT="[Text]"/>
      <dgm:spPr>
        <a:solidFill>
          <a:schemeClr val="accent4">
            <a:lumMod val="75000"/>
          </a:schemeClr>
        </a:solidFill>
      </dgm:spPr>
      <dgm:t>
        <a:bodyPr/>
        <a:lstStyle/>
        <a:p>
          <a:r>
            <a:rPr lang="en-AU" dirty="0">
              <a:solidFill>
                <a:schemeClr val="bg1"/>
              </a:solidFill>
            </a:rPr>
            <a:t>HAVE</a:t>
          </a:r>
          <a:r>
            <a:rPr lang="en-AU" dirty="0"/>
            <a:t> </a:t>
          </a:r>
        </a:p>
      </dgm:t>
    </dgm:pt>
    <dgm:pt modelId="{41325726-B0ED-4C06-8A22-1D8D60F907C5}" type="parTrans" cxnId="{F1163124-1BFF-4B9C-BD56-EC08B83D95CE}">
      <dgm:prSet/>
      <dgm:spPr/>
      <dgm:t>
        <a:bodyPr/>
        <a:lstStyle/>
        <a:p>
          <a:endParaRPr lang="en-AU"/>
        </a:p>
      </dgm:t>
    </dgm:pt>
    <dgm:pt modelId="{D1B21F61-F2AC-46B4-A235-C764A31AC1E6}" type="sibTrans" cxnId="{F1163124-1BFF-4B9C-BD56-EC08B83D95CE}">
      <dgm:prSet/>
      <dgm:spPr/>
      <dgm:t>
        <a:bodyPr/>
        <a:lstStyle/>
        <a:p>
          <a:endParaRPr lang="en-AU"/>
        </a:p>
      </dgm:t>
    </dgm:pt>
    <dgm:pt modelId="{9AB4F7C5-1585-4C57-8223-95A0252A695A}">
      <dgm:prSet phldrT="[Text]"/>
      <dgm:spPr>
        <a:solidFill>
          <a:srgbClr val="7030A0"/>
        </a:solidFill>
      </dgm:spPr>
      <dgm:t>
        <a:bodyPr/>
        <a:lstStyle/>
        <a:p>
          <a:r>
            <a:rPr lang="en-AU" dirty="0"/>
            <a:t>GIVE</a:t>
          </a:r>
        </a:p>
      </dgm:t>
    </dgm:pt>
    <dgm:pt modelId="{341A818E-D1E5-4D17-A82F-56552AF69DB5}" type="parTrans" cxnId="{D800D2BE-CE77-438D-9B51-B680B8417612}">
      <dgm:prSet/>
      <dgm:spPr/>
      <dgm:t>
        <a:bodyPr/>
        <a:lstStyle/>
        <a:p>
          <a:endParaRPr lang="en-AU"/>
        </a:p>
      </dgm:t>
    </dgm:pt>
    <dgm:pt modelId="{8EF9DA1F-729C-4CAB-AE7D-877F9428C45A}" type="sibTrans" cxnId="{D800D2BE-CE77-438D-9B51-B680B8417612}">
      <dgm:prSet/>
      <dgm:spPr/>
      <dgm:t>
        <a:bodyPr/>
        <a:lstStyle/>
        <a:p>
          <a:endParaRPr lang="en-AU"/>
        </a:p>
      </dgm:t>
    </dgm:pt>
    <dgm:pt modelId="{21650EF4-5118-43B0-9F37-F4B4CCA8D754}" type="pres">
      <dgm:prSet presAssocID="{17E2DC01-EB36-43D0-8F5C-DBC71CD0C141}" presName="Name0" presStyleCnt="0">
        <dgm:presLayoutVars>
          <dgm:dir/>
          <dgm:resizeHandles val="exact"/>
        </dgm:presLayoutVars>
      </dgm:prSet>
      <dgm:spPr/>
    </dgm:pt>
    <dgm:pt modelId="{68B89BEA-3243-4C4E-A7A2-4CE469AE6A87}" type="pres">
      <dgm:prSet presAssocID="{6706DBB6-A425-4E84-93F7-E64BB8C89EA6}" presName="node" presStyleLbl="node1" presStyleIdx="0" presStyleCnt="4">
        <dgm:presLayoutVars>
          <dgm:bulletEnabled val="1"/>
        </dgm:presLayoutVars>
      </dgm:prSet>
      <dgm:spPr/>
    </dgm:pt>
    <dgm:pt modelId="{82777C1E-FF3F-4AF4-B8D9-FE38D515BF95}" type="pres">
      <dgm:prSet presAssocID="{86DC3318-264D-41C1-A72F-C508AAC0F6E3}" presName="sibTrans" presStyleLbl="sibTrans2D1" presStyleIdx="0" presStyleCnt="3"/>
      <dgm:spPr/>
    </dgm:pt>
    <dgm:pt modelId="{46D6423A-B983-4AF5-8F53-93E5C5CBBA4C}" type="pres">
      <dgm:prSet presAssocID="{86DC3318-264D-41C1-A72F-C508AAC0F6E3}" presName="connectorText" presStyleLbl="sibTrans2D1" presStyleIdx="0" presStyleCnt="3"/>
      <dgm:spPr/>
    </dgm:pt>
    <dgm:pt modelId="{D2F3722C-A1DC-415D-8EE0-1253E5B3BE22}" type="pres">
      <dgm:prSet presAssocID="{3CD0FA99-51F5-4F52-98CD-7E482316A626}" presName="node" presStyleLbl="node1" presStyleIdx="1" presStyleCnt="4">
        <dgm:presLayoutVars>
          <dgm:bulletEnabled val="1"/>
        </dgm:presLayoutVars>
      </dgm:prSet>
      <dgm:spPr/>
    </dgm:pt>
    <dgm:pt modelId="{7C736C32-17A2-4714-AD14-F88C7A82E954}" type="pres">
      <dgm:prSet presAssocID="{B54D1D76-E229-4FEB-9B96-CC3881C77A7F}" presName="sibTrans" presStyleLbl="sibTrans2D1" presStyleIdx="1" presStyleCnt="3"/>
      <dgm:spPr/>
    </dgm:pt>
    <dgm:pt modelId="{E657E8BF-94C9-4B26-9BEC-FD385D152B6B}" type="pres">
      <dgm:prSet presAssocID="{B54D1D76-E229-4FEB-9B96-CC3881C77A7F}" presName="connectorText" presStyleLbl="sibTrans2D1" presStyleIdx="1" presStyleCnt="3"/>
      <dgm:spPr/>
    </dgm:pt>
    <dgm:pt modelId="{0FDB08E0-0AF1-483B-9215-C5745DA0F7C1}" type="pres">
      <dgm:prSet presAssocID="{B976A333-4F2F-4F70-AAF4-A5A09DD8C190}" presName="node" presStyleLbl="node1" presStyleIdx="2" presStyleCnt="4">
        <dgm:presLayoutVars>
          <dgm:bulletEnabled val="1"/>
        </dgm:presLayoutVars>
      </dgm:prSet>
      <dgm:spPr/>
    </dgm:pt>
    <dgm:pt modelId="{B74FB7E2-8755-49A6-888E-C0AA75B86F72}" type="pres">
      <dgm:prSet presAssocID="{D1B21F61-F2AC-46B4-A235-C764A31AC1E6}" presName="sibTrans" presStyleLbl="sibTrans2D1" presStyleIdx="2" presStyleCnt="3"/>
      <dgm:spPr/>
    </dgm:pt>
    <dgm:pt modelId="{95E1882F-7C2B-41E9-A55D-C04D26598E99}" type="pres">
      <dgm:prSet presAssocID="{D1B21F61-F2AC-46B4-A235-C764A31AC1E6}" presName="connectorText" presStyleLbl="sibTrans2D1" presStyleIdx="2" presStyleCnt="3"/>
      <dgm:spPr/>
    </dgm:pt>
    <dgm:pt modelId="{E4295AA4-21B8-40A1-AC75-FF1CCE3A1EDB}" type="pres">
      <dgm:prSet presAssocID="{9AB4F7C5-1585-4C57-8223-95A0252A695A}" presName="node" presStyleLbl="node1" presStyleIdx="3" presStyleCnt="4">
        <dgm:presLayoutVars>
          <dgm:bulletEnabled val="1"/>
        </dgm:presLayoutVars>
      </dgm:prSet>
      <dgm:spPr/>
    </dgm:pt>
  </dgm:ptLst>
  <dgm:cxnLst>
    <dgm:cxn modelId="{9B965413-79C7-4F70-BE52-956900AC7A0A}" srcId="{17E2DC01-EB36-43D0-8F5C-DBC71CD0C141}" destId="{6706DBB6-A425-4E84-93F7-E64BB8C89EA6}" srcOrd="0" destOrd="0" parTransId="{1492EC7F-6CA8-4A2C-A60D-FB9289FC7AD7}" sibTransId="{86DC3318-264D-41C1-A72F-C508AAC0F6E3}"/>
    <dgm:cxn modelId="{7B8D1D16-B035-4B36-AE7D-B4602ECF2D13}" type="presOf" srcId="{B54D1D76-E229-4FEB-9B96-CC3881C77A7F}" destId="{7C736C32-17A2-4714-AD14-F88C7A82E954}" srcOrd="0" destOrd="0" presId="urn:microsoft.com/office/officeart/2005/8/layout/process1"/>
    <dgm:cxn modelId="{13F24921-22FF-4E57-A56B-73513819FF25}" type="presOf" srcId="{9AB4F7C5-1585-4C57-8223-95A0252A695A}" destId="{E4295AA4-21B8-40A1-AC75-FF1CCE3A1EDB}" srcOrd="0" destOrd="0" presId="urn:microsoft.com/office/officeart/2005/8/layout/process1"/>
    <dgm:cxn modelId="{F1163124-1BFF-4B9C-BD56-EC08B83D95CE}" srcId="{17E2DC01-EB36-43D0-8F5C-DBC71CD0C141}" destId="{B976A333-4F2F-4F70-AAF4-A5A09DD8C190}" srcOrd="2" destOrd="0" parTransId="{41325726-B0ED-4C06-8A22-1D8D60F907C5}" sibTransId="{D1B21F61-F2AC-46B4-A235-C764A31AC1E6}"/>
    <dgm:cxn modelId="{005AF125-7A22-41A3-B9F9-9F9CBB400096}" type="presOf" srcId="{3CD0FA99-51F5-4F52-98CD-7E482316A626}" destId="{D2F3722C-A1DC-415D-8EE0-1253E5B3BE22}" srcOrd="0" destOrd="0" presId="urn:microsoft.com/office/officeart/2005/8/layout/process1"/>
    <dgm:cxn modelId="{41D8412A-010F-4936-AF67-B646D5E79637}" type="presOf" srcId="{D1B21F61-F2AC-46B4-A235-C764A31AC1E6}" destId="{95E1882F-7C2B-41E9-A55D-C04D26598E99}" srcOrd="1" destOrd="0" presId="urn:microsoft.com/office/officeart/2005/8/layout/process1"/>
    <dgm:cxn modelId="{646CB252-87E6-411A-B663-F73CA01B6310}" srcId="{17E2DC01-EB36-43D0-8F5C-DBC71CD0C141}" destId="{3CD0FA99-51F5-4F52-98CD-7E482316A626}" srcOrd="1" destOrd="0" parTransId="{F24AD9C9-8D6E-49E3-AF78-BE5ED8B3E351}" sibTransId="{B54D1D76-E229-4FEB-9B96-CC3881C77A7F}"/>
    <dgm:cxn modelId="{34048278-8502-4F74-86C9-0AF69FEF37D2}" type="presOf" srcId="{B54D1D76-E229-4FEB-9B96-CC3881C77A7F}" destId="{E657E8BF-94C9-4B26-9BEC-FD385D152B6B}" srcOrd="1" destOrd="0" presId="urn:microsoft.com/office/officeart/2005/8/layout/process1"/>
    <dgm:cxn modelId="{870EE590-72C7-4EA5-AFD7-B31B72170682}" type="presOf" srcId="{86DC3318-264D-41C1-A72F-C508AAC0F6E3}" destId="{82777C1E-FF3F-4AF4-B8D9-FE38D515BF95}" srcOrd="0" destOrd="0" presId="urn:microsoft.com/office/officeart/2005/8/layout/process1"/>
    <dgm:cxn modelId="{D800D2BE-CE77-438D-9B51-B680B8417612}" srcId="{17E2DC01-EB36-43D0-8F5C-DBC71CD0C141}" destId="{9AB4F7C5-1585-4C57-8223-95A0252A695A}" srcOrd="3" destOrd="0" parTransId="{341A818E-D1E5-4D17-A82F-56552AF69DB5}" sibTransId="{8EF9DA1F-729C-4CAB-AE7D-877F9428C45A}"/>
    <dgm:cxn modelId="{4C1DC4DF-DBB9-4E11-9D3D-15BCAC37F7B1}" type="presOf" srcId="{6706DBB6-A425-4E84-93F7-E64BB8C89EA6}" destId="{68B89BEA-3243-4C4E-A7A2-4CE469AE6A87}" srcOrd="0" destOrd="0" presId="urn:microsoft.com/office/officeart/2005/8/layout/process1"/>
    <dgm:cxn modelId="{DBBB0EE0-7971-41E0-89E9-40A91287E26E}" type="presOf" srcId="{17E2DC01-EB36-43D0-8F5C-DBC71CD0C141}" destId="{21650EF4-5118-43B0-9F37-F4B4CCA8D754}" srcOrd="0" destOrd="0" presId="urn:microsoft.com/office/officeart/2005/8/layout/process1"/>
    <dgm:cxn modelId="{845964E3-66FD-408F-BDCE-3B97A0FAC46B}" type="presOf" srcId="{B976A333-4F2F-4F70-AAF4-A5A09DD8C190}" destId="{0FDB08E0-0AF1-483B-9215-C5745DA0F7C1}" srcOrd="0" destOrd="0" presId="urn:microsoft.com/office/officeart/2005/8/layout/process1"/>
    <dgm:cxn modelId="{8B3251FB-AD22-4543-BB58-257493B7CFE3}" type="presOf" srcId="{86DC3318-264D-41C1-A72F-C508AAC0F6E3}" destId="{46D6423A-B983-4AF5-8F53-93E5C5CBBA4C}" srcOrd="1" destOrd="0" presId="urn:microsoft.com/office/officeart/2005/8/layout/process1"/>
    <dgm:cxn modelId="{39227CFD-73F7-4E17-961C-9831000B5965}" type="presOf" srcId="{D1B21F61-F2AC-46B4-A235-C764A31AC1E6}" destId="{B74FB7E2-8755-49A6-888E-C0AA75B86F72}" srcOrd="0" destOrd="0" presId="urn:microsoft.com/office/officeart/2005/8/layout/process1"/>
    <dgm:cxn modelId="{29609154-E4A6-4AF1-9827-350DCBD6E6BC}" type="presParOf" srcId="{21650EF4-5118-43B0-9F37-F4B4CCA8D754}" destId="{68B89BEA-3243-4C4E-A7A2-4CE469AE6A87}" srcOrd="0" destOrd="0" presId="urn:microsoft.com/office/officeart/2005/8/layout/process1"/>
    <dgm:cxn modelId="{37891CFA-72AB-4B6D-94D8-B4010F13565F}" type="presParOf" srcId="{21650EF4-5118-43B0-9F37-F4B4CCA8D754}" destId="{82777C1E-FF3F-4AF4-B8D9-FE38D515BF95}" srcOrd="1" destOrd="0" presId="urn:microsoft.com/office/officeart/2005/8/layout/process1"/>
    <dgm:cxn modelId="{0A57FF7E-BF94-4D0D-97DF-2C7DE7CA7A90}" type="presParOf" srcId="{82777C1E-FF3F-4AF4-B8D9-FE38D515BF95}" destId="{46D6423A-B983-4AF5-8F53-93E5C5CBBA4C}" srcOrd="0" destOrd="0" presId="urn:microsoft.com/office/officeart/2005/8/layout/process1"/>
    <dgm:cxn modelId="{8CC9799A-FF90-4780-B58A-88ACCD08EE48}" type="presParOf" srcId="{21650EF4-5118-43B0-9F37-F4B4CCA8D754}" destId="{D2F3722C-A1DC-415D-8EE0-1253E5B3BE22}" srcOrd="2" destOrd="0" presId="urn:microsoft.com/office/officeart/2005/8/layout/process1"/>
    <dgm:cxn modelId="{D63F1E52-B0D4-4643-B395-6FAD469F089B}" type="presParOf" srcId="{21650EF4-5118-43B0-9F37-F4B4CCA8D754}" destId="{7C736C32-17A2-4714-AD14-F88C7A82E954}" srcOrd="3" destOrd="0" presId="urn:microsoft.com/office/officeart/2005/8/layout/process1"/>
    <dgm:cxn modelId="{AC061976-4B10-40B9-95B4-BD1C9E1D1DA6}" type="presParOf" srcId="{7C736C32-17A2-4714-AD14-F88C7A82E954}" destId="{E657E8BF-94C9-4B26-9BEC-FD385D152B6B}" srcOrd="0" destOrd="0" presId="urn:microsoft.com/office/officeart/2005/8/layout/process1"/>
    <dgm:cxn modelId="{E391DE97-A041-40F3-8129-AC9623ACF637}" type="presParOf" srcId="{21650EF4-5118-43B0-9F37-F4B4CCA8D754}" destId="{0FDB08E0-0AF1-483B-9215-C5745DA0F7C1}" srcOrd="4" destOrd="0" presId="urn:microsoft.com/office/officeart/2005/8/layout/process1"/>
    <dgm:cxn modelId="{A149B244-DE68-4BC1-ABBE-9A9A761A0E8A}" type="presParOf" srcId="{21650EF4-5118-43B0-9F37-F4B4CCA8D754}" destId="{B74FB7E2-8755-49A6-888E-C0AA75B86F72}" srcOrd="5" destOrd="0" presId="urn:microsoft.com/office/officeart/2005/8/layout/process1"/>
    <dgm:cxn modelId="{1F1D28D8-EB08-426F-9431-A6394C004947}" type="presParOf" srcId="{B74FB7E2-8755-49A6-888E-C0AA75B86F72}" destId="{95E1882F-7C2B-41E9-A55D-C04D26598E99}" srcOrd="0" destOrd="0" presId="urn:microsoft.com/office/officeart/2005/8/layout/process1"/>
    <dgm:cxn modelId="{0265E9DE-0EA6-4333-A6B9-79EA3B546891}" type="presParOf" srcId="{21650EF4-5118-43B0-9F37-F4B4CCA8D754}" destId="{E4295AA4-21B8-40A1-AC75-FF1CCE3A1EDB}"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3DBEEF4-C095-4D52-919E-7DCC3AD620F7}" type="doc">
      <dgm:prSet loTypeId="urn:microsoft.com/office/officeart/2005/8/layout/cycle4" loCatId="cycle" qsTypeId="urn:microsoft.com/office/officeart/2005/8/quickstyle/3d1" qsCatId="3D" csTypeId="urn:microsoft.com/office/officeart/2005/8/colors/accent1_2" csCatId="accent1" phldr="1"/>
      <dgm:spPr/>
    </dgm:pt>
    <dgm:pt modelId="{69852732-ABC1-4889-B4C8-2CF1427CF806}">
      <dgm:prSet phldrT="[Text]"/>
      <dgm:spPr/>
      <dgm:t>
        <a:bodyPr/>
        <a:lstStyle/>
        <a:p>
          <a:r>
            <a:rPr lang="en-AU" dirty="0"/>
            <a:t>Conditioning / Programming</a:t>
          </a:r>
        </a:p>
      </dgm:t>
    </dgm:pt>
    <dgm:pt modelId="{515C2D70-78E1-4088-99E3-B2A5260E5571}" type="parTrans" cxnId="{9DAC9C49-8340-45CC-90D0-1AF183605B56}">
      <dgm:prSet/>
      <dgm:spPr/>
      <dgm:t>
        <a:bodyPr/>
        <a:lstStyle/>
        <a:p>
          <a:endParaRPr lang="en-AU"/>
        </a:p>
      </dgm:t>
    </dgm:pt>
    <dgm:pt modelId="{9C1C6636-7C71-4247-A6EA-777673E636C7}" type="sibTrans" cxnId="{9DAC9C49-8340-45CC-90D0-1AF183605B56}">
      <dgm:prSet/>
      <dgm:spPr/>
      <dgm:t>
        <a:bodyPr/>
        <a:lstStyle/>
        <a:p>
          <a:endParaRPr lang="en-AU"/>
        </a:p>
      </dgm:t>
    </dgm:pt>
    <dgm:pt modelId="{802859AC-4D96-4B89-B4FA-FDD7EDB237DB}">
      <dgm:prSet phldrT="[Text]"/>
      <dgm:spPr/>
      <dgm:t>
        <a:bodyPr/>
        <a:lstStyle/>
        <a:p>
          <a:r>
            <a:rPr lang="en-AU" dirty="0"/>
            <a:t>Beliefs &amp; Values</a:t>
          </a:r>
        </a:p>
      </dgm:t>
    </dgm:pt>
    <dgm:pt modelId="{CFBB04C0-78B2-41DC-99F5-9E7F5D5D2AE6}" type="parTrans" cxnId="{1D8FBF2D-434B-4D4D-9670-DCCBDE6E7BF1}">
      <dgm:prSet/>
      <dgm:spPr/>
      <dgm:t>
        <a:bodyPr/>
        <a:lstStyle/>
        <a:p>
          <a:endParaRPr lang="en-AU"/>
        </a:p>
      </dgm:t>
    </dgm:pt>
    <dgm:pt modelId="{927AB7D3-7BCD-4C37-A6BF-8D074D712A87}" type="sibTrans" cxnId="{1D8FBF2D-434B-4D4D-9670-DCCBDE6E7BF1}">
      <dgm:prSet/>
      <dgm:spPr/>
      <dgm:t>
        <a:bodyPr/>
        <a:lstStyle/>
        <a:p>
          <a:endParaRPr lang="en-AU"/>
        </a:p>
      </dgm:t>
    </dgm:pt>
    <dgm:pt modelId="{A0AC78B7-6B2C-45F4-86AC-A051FD46145D}">
      <dgm:prSet phldrT="[Text]"/>
      <dgm:spPr/>
      <dgm:t>
        <a:bodyPr/>
        <a:lstStyle/>
        <a:p>
          <a:r>
            <a:rPr lang="en-AU" dirty="0"/>
            <a:t>Decisions = our Standards &amp; Expectations of ourselves</a:t>
          </a:r>
        </a:p>
      </dgm:t>
    </dgm:pt>
    <dgm:pt modelId="{6487F873-807A-4AC7-9970-466FC7B14330}" type="parTrans" cxnId="{629B5CF9-FCF7-4B15-A953-BC2F9C903C0A}">
      <dgm:prSet/>
      <dgm:spPr/>
      <dgm:t>
        <a:bodyPr/>
        <a:lstStyle/>
        <a:p>
          <a:endParaRPr lang="en-AU"/>
        </a:p>
      </dgm:t>
    </dgm:pt>
    <dgm:pt modelId="{01728AC2-6C1B-4B15-94D2-2FDAC3002066}" type="sibTrans" cxnId="{629B5CF9-FCF7-4B15-A953-BC2F9C903C0A}">
      <dgm:prSet/>
      <dgm:spPr/>
      <dgm:t>
        <a:bodyPr/>
        <a:lstStyle/>
        <a:p>
          <a:endParaRPr lang="en-AU"/>
        </a:p>
      </dgm:t>
    </dgm:pt>
    <dgm:pt modelId="{BDDBC3AB-E535-4C81-BE2E-24299DAE193F}">
      <dgm:prSet/>
      <dgm:spPr/>
      <dgm:t>
        <a:bodyPr/>
        <a:lstStyle/>
        <a:p>
          <a:r>
            <a:rPr lang="en-AU" dirty="0"/>
            <a:t>Traits </a:t>
          </a:r>
        </a:p>
      </dgm:t>
    </dgm:pt>
    <dgm:pt modelId="{E3DF552A-9B67-40FE-B6A9-735A721A7629}" type="parTrans" cxnId="{6D766794-9AC8-483C-BF14-6672A2562C8B}">
      <dgm:prSet/>
      <dgm:spPr/>
      <dgm:t>
        <a:bodyPr/>
        <a:lstStyle/>
        <a:p>
          <a:endParaRPr lang="en-AU"/>
        </a:p>
      </dgm:t>
    </dgm:pt>
    <dgm:pt modelId="{CE4166FA-C4BC-46B9-8D6E-C6098E0C2400}" type="sibTrans" cxnId="{6D766794-9AC8-483C-BF14-6672A2562C8B}">
      <dgm:prSet/>
      <dgm:spPr/>
      <dgm:t>
        <a:bodyPr/>
        <a:lstStyle/>
        <a:p>
          <a:endParaRPr lang="en-AU"/>
        </a:p>
      </dgm:t>
    </dgm:pt>
    <dgm:pt modelId="{22158331-BA85-44DF-A9B5-22A7846FA12E}" type="pres">
      <dgm:prSet presAssocID="{33DBEEF4-C095-4D52-919E-7DCC3AD620F7}" presName="cycleMatrixDiagram" presStyleCnt="0">
        <dgm:presLayoutVars>
          <dgm:chMax val="1"/>
          <dgm:dir/>
          <dgm:animLvl val="lvl"/>
          <dgm:resizeHandles val="exact"/>
        </dgm:presLayoutVars>
      </dgm:prSet>
      <dgm:spPr/>
    </dgm:pt>
    <dgm:pt modelId="{C63C7A88-EA21-47A8-A8BB-6FE6DFA600E4}" type="pres">
      <dgm:prSet presAssocID="{33DBEEF4-C095-4D52-919E-7DCC3AD620F7}" presName="children" presStyleCnt="0"/>
      <dgm:spPr/>
    </dgm:pt>
    <dgm:pt modelId="{5C17A1C4-E363-4D13-9691-6591AB8EA0B0}" type="pres">
      <dgm:prSet presAssocID="{33DBEEF4-C095-4D52-919E-7DCC3AD620F7}" presName="childPlaceholder" presStyleCnt="0"/>
      <dgm:spPr/>
    </dgm:pt>
    <dgm:pt modelId="{EB4768F9-4705-40CB-A6A7-5FC5C8D266B0}" type="pres">
      <dgm:prSet presAssocID="{33DBEEF4-C095-4D52-919E-7DCC3AD620F7}" presName="circle" presStyleCnt="0"/>
      <dgm:spPr/>
    </dgm:pt>
    <dgm:pt modelId="{C7405FDC-1757-4F53-A5A9-3732874BE4F4}" type="pres">
      <dgm:prSet presAssocID="{33DBEEF4-C095-4D52-919E-7DCC3AD620F7}" presName="quadrant1" presStyleLbl="node1" presStyleIdx="0" presStyleCnt="4">
        <dgm:presLayoutVars>
          <dgm:chMax val="1"/>
          <dgm:bulletEnabled val="1"/>
        </dgm:presLayoutVars>
      </dgm:prSet>
      <dgm:spPr/>
    </dgm:pt>
    <dgm:pt modelId="{414AE061-AE8A-42DB-A6E0-626226A93386}" type="pres">
      <dgm:prSet presAssocID="{33DBEEF4-C095-4D52-919E-7DCC3AD620F7}" presName="quadrant2" presStyleLbl="node1" presStyleIdx="1" presStyleCnt="4">
        <dgm:presLayoutVars>
          <dgm:chMax val="1"/>
          <dgm:bulletEnabled val="1"/>
        </dgm:presLayoutVars>
      </dgm:prSet>
      <dgm:spPr/>
    </dgm:pt>
    <dgm:pt modelId="{3E2A41FA-EA56-4BDD-87AF-67637C255191}" type="pres">
      <dgm:prSet presAssocID="{33DBEEF4-C095-4D52-919E-7DCC3AD620F7}" presName="quadrant3" presStyleLbl="node1" presStyleIdx="2" presStyleCnt="4">
        <dgm:presLayoutVars>
          <dgm:chMax val="1"/>
          <dgm:bulletEnabled val="1"/>
        </dgm:presLayoutVars>
      </dgm:prSet>
      <dgm:spPr/>
    </dgm:pt>
    <dgm:pt modelId="{E32D192E-AFCC-43F8-A41C-D9FB621E66FC}" type="pres">
      <dgm:prSet presAssocID="{33DBEEF4-C095-4D52-919E-7DCC3AD620F7}" presName="quadrant4" presStyleLbl="node1" presStyleIdx="3" presStyleCnt="4">
        <dgm:presLayoutVars>
          <dgm:chMax val="1"/>
          <dgm:bulletEnabled val="1"/>
        </dgm:presLayoutVars>
      </dgm:prSet>
      <dgm:spPr/>
    </dgm:pt>
    <dgm:pt modelId="{C47F26CD-6C91-44F5-A9C7-5DCBCC01A740}" type="pres">
      <dgm:prSet presAssocID="{33DBEEF4-C095-4D52-919E-7DCC3AD620F7}" presName="quadrantPlaceholder" presStyleCnt="0"/>
      <dgm:spPr/>
    </dgm:pt>
    <dgm:pt modelId="{05357142-D492-4473-BCD1-41948A6BCAB0}" type="pres">
      <dgm:prSet presAssocID="{33DBEEF4-C095-4D52-919E-7DCC3AD620F7}" presName="center1" presStyleLbl="fgShp" presStyleIdx="0" presStyleCnt="2"/>
      <dgm:spPr/>
    </dgm:pt>
    <dgm:pt modelId="{5DCBE1EC-896C-4C44-A47A-7F23B3856A95}" type="pres">
      <dgm:prSet presAssocID="{33DBEEF4-C095-4D52-919E-7DCC3AD620F7}" presName="center2" presStyleLbl="fgShp" presStyleIdx="1" presStyleCnt="2"/>
      <dgm:spPr/>
    </dgm:pt>
  </dgm:ptLst>
  <dgm:cxnLst>
    <dgm:cxn modelId="{8A70672B-18C4-4531-B3DA-1E1BBB81E155}" type="presOf" srcId="{802859AC-4D96-4B89-B4FA-FDD7EDB237DB}" destId="{414AE061-AE8A-42DB-A6E0-626226A93386}" srcOrd="0" destOrd="0" presId="urn:microsoft.com/office/officeart/2005/8/layout/cycle4"/>
    <dgm:cxn modelId="{1D8FBF2D-434B-4D4D-9670-DCCBDE6E7BF1}" srcId="{33DBEEF4-C095-4D52-919E-7DCC3AD620F7}" destId="{802859AC-4D96-4B89-B4FA-FDD7EDB237DB}" srcOrd="1" destOrd="0" parTransId="{CFBB04C0-78B2-41DC-99F5-9E7F5D5D2AE6}" sibTransId="{927AB7D3-7BCD-4C37-A6BF-8D074D712A87}"/>
    <dgm:cxn modelId="{AB132833-C8D8-4DB8-994E-59EE8EEB4B6D}" type="presOf" srcId="{BDDBC3AB-E535-4C81-BE2E-24299DAE193F}" destId="{E32D192E-AFCC-43F8-A41C-D9FB621E66FC}" srcOrd="0" destOrd="0" presId="urn:microsoft.com/office/officeart/2005/8/layout/cycle4"/>
    <dgm:cxn modelId="{9DAC9C49-8340-45CC-90D0-1AF183605B56}" srcId="{33DBEEF4-C095-4D52-919E-7DCC3AD620F7}" destId="{69852732-ABC1-4889-B4C8-2CF1427CF806}" srcOrd="0" destOrd="0" parTransId="{515C2D70-78E1-4088-99E3-B2A5260E5571}" sibTransId="{9C1C6636-7C71-4247-A6EA-777673E636C7}"/>
    <dgm:cxn modelId="{E1CC2F4D-F552-4067-8D30-E5CB57374E1B}" type="presOf" srcId="{A0AC78B7-6B2C-45F4-86AC-A051FD46145D}" destId="{3E2A41FA-EA56-4BDD-87AF-67637C255191}" srcOrd="0" destOrd="0" presId="urn:microsoft.com/office/officeart/2005/8/layout/cycle4"/>
    <dgm:cxn modelId="{B23CF47C-9B72-44DF-856D-38FB9B923FCF}" type="presOf" srcId="{33DBEEF4-C095-4D52-919E-7DCC3AD620F7}" destId="{22158331-BA85-44DF-A9B5-22A7846FA12E}" srcOrd="0" destOrd="0" presId="urn:microsoft.com/office/officeart/2005/8/layout/cycle4"/>
    <dgm:cxn modelId="{6D766794-9AC8-483C-BF14-6672A2562C8B}" srcId="{33DBEEF4-C095-4D52-919E-7DCC3AD620F7}" destId="{BDDBC3AB-E535-4C81-BE2E-24299DAE193F}" srcOrd="3" destOrd="0" parTransId="{E3DF552A-9B67-40FE-B6A9-735A721A7629}" sibTransId="{CE4166FA-C4BC-46B9-8D6E-C6098E0C2400}"/>
    <dgm:cxn modelId="{C7FF21D3-B6E2-48FA-8D05-68A4E4DEE78E}" type="presOf" srcId="{69852732-ABC1-4889-B4C8-2CF1427CF806}" destId="{C7405FDC-1757-4F53-A5A9-3732874BE4F4}" srcOrd="0" destOrd="0" presId="urn:microsoft.com/office/officeart/2005/8/layout/cycle4"/>
    <dgm:cxn modelId="{629B5CF9-FCF7-4B15-A953-BC2F9C903C0A}" srcId="{33DBEEF4-C095-4D52-919E-7DCC3AD620F7}" destId="{A0AC78B7-6B2C-45F4-86AC-A051FD46145D}" srcOrd="2" destOrd="0" parTransId="{6487F873-807A-4AC7-9970-466FC7B14330}" sibTransId="{01728AC2-6C1B-4B15-94D2-2FDAC3002066}"/>
    <dgm:cxn modelId="{24FD3CA0-2DD9-4C1A-9FF1-3E7079BB6848}" type="presParOf" srcId="{22158331-BA85-44DF-A9B5-22A7846FA12E}" destId="{C63C7A88-EA21-47A8-A8BB-6FE6DFA600E4}" srcOrd="0" destOrd="0" presId="urn:microsoft.com/office/officeart/2005/8/layout/cycle4"/>
    <dgm:cxn modelId="{5D4A7B5F-829D-4482-849D-69524680ACF2}" type="presParOf" srcId="{C63C7A88-EA21-47A8-A8BB-6FE6DFA600E4}" destId="{5C17A1C4-E363-4D13-9691-6591AB8EA0B0}" srcOrd="0" destOrd="0" presId="urn:microsoft.com/office/officeart/2005/8/layout/cycle4"/>
    <dgm:cxn modelId="{AF573BE6-BED8-409D-9C64-1BF5125A4631}" type="presParOf" srcId="{22158331-BA85-44DF-A9B5-22A7846FA12E}" destId="{EB4768F9-4705-40CB-A6A7-5FC5C8D266B0}" srcOrd="1" destOrd="0" presId="urn:microsoft.com/office/officeart/2005/8/layout/cycle4"/>
    <dgm:cxn modelId="{FBDB73F8-4CA2-4B7C-894F-B7546F2470F0}" type="presParOf" srcId="{EB4768F9-4705-40CB-A6A7-5FC5C8D266B0}" destId="{C7405FDC-1757-4F53-A5A9-3732874BE4F4}" srcOrd="0" destOrd="0" presId="urn:microsoft.com/office/officeart/2005/8/layout/cycle4"/>
    <dgm:cxn modelId="{C09C57DA-829E-46F8-9139-915F71DAF631}" type="presParOf" srcId="{EB4768F9-4705-40CB-A6A7-5FC5C8D266B0}" destId="{414AE061-AE8A-42DB-A6E0-626226A93386}" srcOrd="1" destOrd="0" presId="urn:microsoft.com/office/officeart/2005/8/layout/cycle4"/>
    <dgm:cxn modelId="{87020AD6-10E3-4A4D-A9C8-1B9DE1C94E19}" type="presParOf" srcId="{EB4768F9-4705-40CB-A6A7-5FC5C8D266B0}" destId="{3E2A41FA-EA56-4BDD-87AF-67637C255191}" srcOrd="2" destOrd="0" presId="urn:microsoft.com/office/officeart/2005/8/layout/cycle4"/>
    <dgm:cxn modelId="{7656EE27-6431-4F46-BA09-2D3CCA2751CD}" type="presParOf" srcId="{EB4768F9-4705-40CB-A6A7-5FC5C8D266B0}" destId="{E32D192E-AFCC-43F8-A41C-D9FB621E66FC}" srcOrd="3" destOrd="0" presId="urn:microsoft.com/office/officeart/2005/8/layout/cycle4"/>
    <dgm:cxn modelId="{990AFD40-6C80-4870-9D5E-4B50A5D6DD1D}" type="presParOf" srcId="{EB4768F9-4705-40CB-A6A7-5FC5C8D266B0}" destId="{C47F26CD-6C91-44F5-A9C7-5DCBCC01A740}" srcOrd="4" destOrd="0" presId="urn:microsoft.com/office/officeart/2005/8/layout/cycle4"/>
    <dgm:cxn modelId="{15D12A4F-E297-46DE-ABD6-3DE75CA79E08}" type="presParOf" srcId="{22158331-BA85-44DF-A9B5-22A7846FA12E}" destId="{05357142-D492-4473-BCD1-41948A6BCAB0}" srcOrd="2" destOrd="0" presId="urn:microsoft.com/office/officeart/2005/8/layout/cycle4"/>
    <dgm:cxn modelId="{C385ED7F-0DC8-43A5-B16D-CED49ACA1126}" type="presParOf" srcId="{22158331-BA85-44DF-A9B5-22A7846FA12E}" destId="{5DCBE1EC-896C-4C44-A47A-7F23B3856A95}"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B89BEA-3243-4C4E-A7A2-4CE469AE6A87}">
      <dsp:nvSpPr>
        <dsp:cNvPr id="0" name=""/>
        <dsp:cNvSpPr/>
      </dsp:nvSpPr>
      <dsp:spPr>
        <a:xfrm>
          <a:off x="4588" y="2553021"/>
          <a:ext cx="2006150" cy="1203690"/>
        </a:xfrm>
        <a:prstGeom prst="roundRect">
          <a:avLst>
            <a:gd name="adj" fmla="val 1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en-AU" sz="5000" kern="1200" dirty="0"/>
            <a:t>BE</a:t>
          </a:r>
        </a:p>
      </dsp:txBody>
      <dsp:txXfrm>
        <a:off x="39843" y="2588276"/>
        <a:ext cx="1935640" cy="1133180"/>
      </dsp:txXfrm>
    </dsp:sp>
    <dsp:sp modelId="{82777C1E-FF3F-4AF4-B8D9-FE38D515BF95}">
      <dsp:nvSpPr>
        <dsp:cNvPr id="0" name=""/>
        <dsp:cNvSpPr/>
      </dsp:nvSpPr>
      <dsp:spPr>
        <a:xfrm>
          <a:off x="2211354" y="2906104"/>
          <a:ext cx="425303" cy="4975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AU" sz="2100" kern="1200"/>
        </a:p>
      </dsp:txBody>
      <dsp:txXfrm>
        <a:off x="2211354" y="3005609"/>
        <a:ext cx="297712" cy="298515"/>
      </dsp:txXfrm>
    </dsp:sp>
    <dsp:sp modelId="{D2F3722C-A1DC-415D-8EE0-1253E5B3BE22}">
      <dsp:nvSpPr>
        <dsp:cNvPr id="0" name=""/>
        <dsp:cNvSpPr/>
      </dsp:nvSpPr>
      <dsp:spPr>
        <a:xfrm>
          <a:off x="2813199" y="2553021"/>
          <a:ext cx="2006150" cy="1203690"/>
        </a:xfrm>
        <a:prstGeom prst="roundRect">
          <a:avLst>
            <a:gd name="adj" fmla="val 10000"/>
          </a:avLst>
        </a:prstGeom>
        <a:solidFill>
          <a:srgbClr val="0070C0"/>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en-AU" sz="5000" kern="1200" dirty="0"/>
            <a:t>DO</a:t>
          </a:r>
        </a:p>
      </dsp:txBody>
      <dsp:txXfrm>
        <a:off x="2848454" y="2588276"/>
        <a:ext cx="1935640" cy="1133180"/>
      </dsp:txXfrm>
    </dsp:sp>
    <dsp:sp modelId="{7C736C32-17A2-4714-AD14-F88C7A82E954}">
      <dsp:nvSpPr>
        <dsp:cNvPr id="0" name=""/>
        <dsp:cNvSpPr/>
      </dsp:nvSpPr>
      <dsp:spPr>
        <a:xfrm>
          <a:off x="5019964" y="2906104"/>
          <a:ext cx="425303" cy="4975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AU" sz="2100" kern="1200"/>
        </a:p>
      </dsp:txBody>
      <dsp:txXfrm>
        <a:off x="5019964" y="3005609"/>
        <a:ext cx="297712" cy="298515"/>
      </dsp:txXfrm>
    </dsp:sp>
    <dsp:sp modelId="{0FDB08E0-0AF1-483B-9215-C5745DA0F7C1}">
      <dsp:nvSpPr>
        <dsp:cNvPr id="0" name=""/>
        <dsp:cNvSpPr/>
      </dsp:nvSpPr>
      <dsp:spPr>
        <a:xfrm>
          <a:off x="5621810" y="2553021"/>
          <a:ext cx="2006150" cy="1203690"/>
        </a:xfrm>
        <a:prstGeom prst="roundRect">
          <a:avLst>
            <a:gd name="adj" fmla="val 10000"/>
          </a:avLst>
        </a:prstGeom>
        <a:solidFill>
          <a:schemeClr val="accent4">
            <a:lumMod val="7500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en-AU" sz="5000" kern="1200" dirty="0">
              <a:solidFill>
                <a:schemeClr val="bg1"/>
              </a:solidFill>
            </a:rPr>
            <a:t>HAVE</a:t>
          </a:r>
          <a:r>
            <a:rPr lang="en-AU" sz="5000" kern="1200" dirty="0"/>
            <a:t> </a:t>
          </a:r>
        </a:p>
      </dsp:txBody>
      <dsp:txXfrm>
        <a:off x="5657065" y="2588276"/>
        <a:ext cx="1935640" cy="1133180"/>
      </dsp:txXfrm>
    </dsp:sp>
    <dsp:sp modelId="{B74FB7E2-8755-49A6-888E-C0AA75B86F72}">
      <dsp:nvSpPr>
        <dsp:cNvPr id="0" name=""/>
        <dsp:cNvSpPr/>
      </dsp:nvSpPr>
      <dsp:spPr>
        <a:xfrm>
          <a:off x="7828575" y="2906104"/>
          <a:ext cx="425303" cy="4975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AU" sz="2100" kern="1200"/>
        </a:p>
      </dsp:txBody>
      <dsp:txXfrm>
        <a:off x="7828575" y="3005609"/>
        <a:ext cx="297712" cy="298515"/>
      </dsp:txXfrm>
    </dsp:sp>
    <dsp:sp modelId="{E4295AA4-21B8-40A1-AC75-FF1CCE3A1EDB}">
      <dsp:nvSpPr>
        <dsp:cNvPr id="0" name=""/>
        <dsp:cNvSpPr/>
      </dsp:nvSpPr>
      <dsp:spPr>
        <a:xfrm>
          <a:off x="8430420" y="2553021"/>
          <a:ext cx="2006150" cy="1203690"/>
        </a:xfrm>
        <a:prstGeom prst="roundRect">
          <a:avLst>
            <a:gd name="adj" fmla="val 10000"/>
          </a:avLst>
        </a:prstGeom>
        <a:solidFill>
          <a:srgbClr val="7030A0"/>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en-AU" sz="5000" kern="1200" dirty="0"/>
            <a:t>GIVE</a:t>
          </a:r>
        </a:p>
      </dsp:txBody>
      <dsp:txXfrm>
        <a:off x="8465675" y="2588276"/>
        <a:ext cx="1935640" cy="11331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405FDC-1757-4F53-A5A9-3732874BE4F4}">
      <dsp:nvSpPr>
        <dsp:cNvPr id="0" name=""/>
        <dsp:cNvSpPr/>
      </dsp:nvSpPr>
      <dsp:spPr>
        <a:xfrm>
          <a:off x="1663530" y="308864"/>
          <a:ext cx="2346282" cy="2346282"/>
        </a:xfrm>
        <a:prstGeom prst="pieWedge">
          <a:avLst/>
        </a:prstGeom>
        <a:gradFill rotWithShape="0">
          <a:gsLst>
            <a:gs pos="0">
              <a:schemeClr val="accent1">
                <a:hueOff val="0"/>
                <a:satOff val="0"/>
                <a:lumOff val="0"/>
                <a:alphaOff val="0"/>
                <a:shade val="47500"/>
                <a:satMod val="137000"/>
              </a:schemeClr>
            </a:gs>
            <a:gs pos="55000">
              <a:schemeClr val="accent1">
                <a:hueOff val="0"/>
                <a:satOff val="0"/>
                <a:lumOff val="0"/>
                <a:alphaOff val="0"/>
                <a:shade val="69000"/>
                <a:satMod val="137000"/>
              </a:schemeClr>
            </a:gs>
            <a:gs pos="100000">
              <a:schemeClr val="accent1">
                <a:hueOff val="0"/>
                <a:satOff val="0"/>
                <a:lumOff val="0"/>
                <a:alphaOff val="0"/>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Conditioning / Programming</a:t>
          </a:r>
        </a:p>
      </dsp:txBody>
      <dsp:txXfrm>
        <a:off x="2350740" y="996074"/>
        <a:ext cx="1659072" cy="1659072"/>
      </dsp:txXfrm>
    </dsp:sp>
    <dsp:sp modelId="{414AE061-AE8A-42DB-A6E0-626226A93386}">
      <dsp:nvSpPr>
        <dsp:cNvPr id="0" name=""/>
        <dsp:cNvSpPr/>
      </dsp:nvSpPr>
      <dsp:spPr>
        <a:xfrm rot="5400000">
          <a:off x="4118186" y="308864"/>
          <a:ext cx="2346282" cy="2346282"/>
        </a:xfrm>
        <a:prstGeom prst="pieWedge">
          <a:avLst/>
        </a:prstGeom>
        <a:gradFill rotWithShape="0">
          <a:gsLst>
            <a:gs pos="0">
              <a:schemeClr val="accent1">
                <a:hueOff val="0"/>
                <a:satOff val="0"/>
                <a:lumOff val="0"/>
                <a:alphaOff val="0"/>
                <a:shade val="47500"/>
                <a:satMod val="137000"/>
              </a:schemeClr>
            </a:gs>
            <a:gs pos="55000">
              <a:schemeClr val="accent1">
                <a:hueOff val="0"/>
                <a:satOff val="0"/>
                <a:lumOff val="0"/>
                <a:alphaOff val="0"/>
                <a:shade val="69000"/>
                <a:satMod val="137000"/>
              </a:schemeClr>
            </a:gs>
            <a:gs pos="100000">
              <a:schemeClr val="accent1">
                <a:hueOff val="0"/>
                <a:satOff val="0"/>
                <a:lumOff val="0"/>
                <a:alphaOff val="0"/>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Beliefs &amp; Values</a:t>
          </a:r>
        </a:p>
      </dsp:txBody>
      <dsp:txXfrm rot="-5400000">
        <a:off x="4118186" y="996074"/>
        <a:ext cx="1659072" cy="1659072"/>
      </dsp:txXfrm>
    </dsp:sp>
    <dsp:sp modelId="{3E2A41FA-EA56-4BDD-87AF-67637C255191}">
      <dsp:nvSpPr>
        <dsp:cNvPr id="0" name=""/>
        <dsp:cNvSpPr/>
      </dsp:nvSpPr>
      <dsp:spPr>
        <a:xfrm rot="10800000">
          <a:off x="4118186" y="2763520"/>
          <a:ext cx="2346282" cy="2346282"/>
        </a:xfrm>
        <a:prstGeom prst="pieWedge">
          <a:avLst/>
        </a:prstGeom>
        <a:gradFill rotWithShape="0">
          <a:gsLst>
            <a:gs pos="0">
              <a:schemeClr val="accent1">
                <a:hueOff val="0"/>
                <a:satOff val="0"/>
                <a:lumOff val="0"/>
                <a:alphaOff val="0"/>
                <a:shade val="47500"/>
                <a:satMod val="137000"/>
              </a:schemeClr>
            </a:gs>
            <a:gs pos="55000">
              <a:schemeClr val="accent1">
                <a:hueOff val="0"/>
                <a:satOff val="0"/>
                <a:lumOff val="0"/>
                <a:alphaOff val="0"/>
                <a:shade val="69000"/>
                <a:satMod val="137000"/>
              </a:schemeClr>
            </a:gs>
            <a:gs pos="100000">
              <a:schemeClr val="accent1">
                <a:hueOff val="0"/>
                <a:satOff val="0"/>
                <a:lumOff val="0"/>
                <a:alphaOff val="0"/>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Decisions = our Standards &amp; Expectations of ourselves</a:t>
          </a:r>
        </a:p>
      </dsp:txBody>
      <dsp:txXfrm rot="10800000">
        <a:off x="4118186" y="2763520"/>
        <a:ext cx="1659072" cy="1659072"/>
      </dsp:txXfrm>
    </dsp:sp>
    <dsp:sp modelId="{E32D192E-AFCC-43F8-A41C-D9FB621E66FC}">
      <dsp:nvSpPr>
        <dsp:cNvPr id="0" name=""/>
        <dsp:cNvSpPr/>
      </dsp:nvSpPr>
      <dsp:spPr>
        <a:xfrm rot="16200000">
          <a:off x="1663530" y="2763520"/>
          <a:ext cx="2346282" cy="2346282"/>
        </a:xfrm>
        <a:prstGeom prst="pieWedge">
          <a:avLst/>
        </a:prstGeom>
        <a:gradFill rotWithShape="0">
          <a:gsLst>
            <a:gs pos="0">
              <a:schemeClr val="accent1">
                <a:hueOff val="0"/>
                <a:satOff val="0"/>
                <a:lumOff val="0"/>
                <a:alphaOff val="0"/>
                <a:shade val="47500"/>
                <a:satMod val="137000"/>
              </a:schemeClr>
            </a:gs>
            <a:gs pos="55000">
              <a:schemeClr val="accent1">
                <a:hueOff val="0"/>
                <a:satOff val="0"/>
                <a:lumOff val="0"/>
                <a:alphaOff val="0"/>
                <a:shade val="69000"/>
                <a:satMod val="137000"/>
              </a:schemeClr>
            </a:gs>
            <a:gs pos="100000">
              <a:schemeClr val="accent1">
                <a:hueOff val="0"/>
                <a:satOff val="0"/>
                <a:lumOff val="0"/>
                <a:alphaOff val="0"/>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Traits </a:t>
          </a:r>
        </a:p>
      </dsp:txBody>
      <dsp:txXfrm rot="5400000">
        <a:off x="2350740" y="2763520"/>
        <a:ext cx="1659072" cy="1659072"/>
      </dsp:txXfrm>
    </dsp:sp>
    <dsp:sp modelId="{05357142-D492-4473-BCD1-41948A6BCAB0}">
      <dsp:nvSpPr>
        <dsp:cNvPr id="0" name=""/>
        <dsp:cNvSpPr/>
      </dsp:nvSpPr>
      <dsp:spPr>
        <a:xfrm>
          <a:off x="3658954" y="2221653"/>
          <a:ext cx="810090" cy="704426"/>
        </a:xfrm>
        <a:prstGeom prst="circularArrow">
          <a:avLst/>
        </a:prstGeom>
        <a:solidFill>
          <a:schemeClr val="accent1">
            <a:tint val="60000"/>
            <a:hueOff val="0"/>
            <a:satOff val="0"/>
            <a:lumOff val="0"/>
            <a:alphaOff val="0"/>
          </a:schemeClr>
        </a:solidFill>
        <a:ln>
          <a:noFill/>
        </a:ln>
        <a:effectLst>
          <a:outerShdw blurRad="39000" dist="25400" dir="5400000" rotWithShape="0">
            <a:srgbClr val="000000">
              <a:alpha val="38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 modelId="{5DCBE1EC-896C-4C44-A47A-7F23B3856A95}">
      <dsp:nvSpPr>
        <dsp:cNvPr id="0" name=""/>
        <dsp:cNvSpPr/>
      </dsp:nvSpPr>
      <dsp:spPr>
        <a:xfrm rot="10800000">
          <a:off x="3658954" y="2492586"/>
          <a:ext cx="810090" cy="704426"/>
        </a:xfrm>
        <a:prstGeom prst="circularArrow">
          <a:avLst/>
        </a:prstGeom>
        <a:solidFill>
          <a:schemeClr val="accent1">
            <a:tint val="60000"/>
            <a:hueOff val="0"/>
            <a:satOff val="0"/>
            <a:lumOff val="0"/>
            <a:alphaOff val="0"/>
          </a:schemeClr>
        </a:solidFill>
        <a:ln>
          <a:noFill/>
        </a:ln>
        <a:effectLst>
          <a:outerShdw blurRad="39000" dist="25400" dir="5400000" rotWithShape="0">
            <a:srgbClr val="000000">
              <a:alpha val="38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163C71-A5AD-43BB-832B-284BBA01CCCE}" type="datetimeFigureOut">
              <a:rPr lang="en-AU" smtClean="0"/>
              <a:t>30/03/2019</a:t>
            </a:fld>
            <a:endParaRPr lang="en-A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BBAD91-9B30-4B4D-993E-DE4CD3B2DCB3}" type="slidenum">
              <a:rPr lang="en-AU" smtClean="0"/>
              <a:t>‹#›</a:t>
            </a:fld>
            <a:endParaRPr lang="en-AU"/>
          </a:p>
        </p:txBody>
      </p:sp>
    </p:spTree>
    <p:extLst>
      <p:ext uri="{BB962C8B-B14F-4D97-AF65-F5344CB8AC3E}">
        <p14:creationId xmlns:p14="http://schemas.microsoft.com/office/powerpoint/2010/main" val="1729885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www.tradingpsychology.com.au/"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1" y="0"/>
            <a:ext cx="12191999" cy="5135430"/>
          </a:xfrm>
          <a:prstGeom prst="rect">
            <a:avLst/>
          </a:prstGeom>
          <a:solidFill>
            <a:srgbClr val="00206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1"/>
          <p:cNvSpPr>
            <a:spLocks noGrp="1"/>
          </p:cNvSpPr>
          <p:nvPr>
            <p:ph type="ctrTitle"/>
          </p:nvPr>
        </p:nvSpPr>
        <p:spPr>
          <a:xfrm>
            <a:off x="914400" y="3355848"/>
            <a:ext cx="107696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a:t>Click to edit Master title style</a:t>
            </a:r>
          </a:p>
        </p:txBody>
      </p:sp>
      <p:sp>
        <p:nvSpPr>
          <p:cNvPr id="3" name="Subtitle 2"/>
          <p:cNvSpPr>
            <a:spLocks noGrp="1"/>
          </p:cNvSpPr>
          <p:nvPr>
            <p:ph type="subTitle" idx="1"/>
          </p:nvPr>
        </p:nvSpPr>
        <p:spPr>
          <a:xfrm>
            <a:off x="914400" y="1828800"/>
            <a:ext cx="107696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a:t>Click to edit Master subtitle style</a:t>
            </a:r>
          </a:p>
        </p:txBody>
      </p:sp>
      <p:sp>
        <p:nvSpPr>
          <p:cNvPr id="4" name="Date Placeholder 3"/>
          <p:cNvSpPr>
            <a:spLocks noGrp="1"/>
          </p:cNvSpPr>
          <p:nvPr>
            <p:ph type="dt" sz="half" idx="10"/>
          </p:nvPr>
        </p:nvSpPr>
        <p:spPr/>
        <p:txBody>
          <a:bodyPr/>
          <a:lstStyle/>
          <a:p>
            <a:fld id="{A5526678-7D09-4A71-9186-0C7A73186AE0}" type="datetimeFigureOut">
              <a:rPr lang="en-AU" smtClean="0"/>
              <a:pPr/>
              <a:t>30/03/2019</a:t>
            </a:fld>
            <a:endParaRPr lang="en-AU"/>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C5DD6F9B-D87E-495E-B1E3-15400CD58B69}" type="slidenum">
              <a:rPr lang="en-AU" smtClean="0"/>
              <a:pPr/>
              <a:t>‹#›</a:t>
            </a:fld>
            <a:endParaRPr lang="en-AU"/>
          </a:p>
        </p:txBody>
      </p:sp>
      <p:sp>
        <p:nvSpPr>
          <p:cNvPr id="10" name="Rectangle 9"/>
          <p:cNvSpPr/>
          <p:nvPr/>
        </p:nvSpPr>
        <p:spPr bwMode="invGray">
          <a:xfrm>
            <a:off x="0" y="5128334"/>
            <a:ext cx="12192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5526678-7D09-4A71-9186-0C7A73186AE0}" type="datetimeFigureOut">
              <a:rPr lang="en-AU" smtClean="0"/>
              <a:pPr/>
              <a:t>30/03/2019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5DD6F9B-D87E-495E-B1E3-15400CD58B69}"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8798560" y="0"/>
            <a:ext cx="6096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8" name="Rectangle 7"/>
          <p:cNvSpPr/>
          <p:nvPr/>
        </p:nvSpPr>
        <p:spPr bwMode="ltGray">
          <a:xfrm>
            <a:off x="8863584" y="0"/>
            <a:ext cx="33528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Vertical Title 1"/>
          <p:cNvSpPr>
            <a:spLocks noGrp="1"/>
          </p:cNvSpPr>
          <p:nvPr>
            <p:ph type="title" orient="vert"/>
          </p:nvPr>
        </p:nvSpPr>
        <p:spPr>
          <a:xfrm>
            <a:off x="9042400" y="274641"/>
            <a:ext cx="25400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304801"/>
            <a:ext cx="80264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5526678-7D09-4A71-9186-0C7A73186AE0}" type="datetimeFigureOut">
              <a:rPr lang="en-AU" smtClean="0"/>
              <a:pPr/>
              <a:t>30/03/2019</a:t>
            </a:fld>
            <a:endParaRPr lang="en-AU"/>
          </a:p>
        </p:txBody>
      </p:sp>
      <p:sp>
        <p:nvSpPr>
          <p:cNvPr id="5" name="Footer Placeholder 4"/>
          <p:cNvSpPr>
            <a:spLocks noGrp="1"/>
          </p:cNvSpPr>
          <p:nvPr>
            <p:ph type="ftr" sz="quarter" idx="11"/>
          </p:nvPr>
        </p:nvSpPr>
        <p:spPr>
          <a:xfrm>
            <a:off x="3520796" y="6377460"/>
            <a:ext cx="5115205" cy="365125"/>
          </a:xfrm>
        </p:spPr>
        <p:txBody>
          <a:bodyPr/>
          <a:lstStyle/>
          <a:p>
            <a:endParaRPr lang="en-AU"/>
          </a:p>
        </p:txBody>
      </p:sp>
      <p:sp>
        <p:nvSpPr>
          <p:cNvPr id="6" name="Slide Number Placeholder 5"/>
          <p:cNvSpPr>
            <a:spLocks noGrp="1"/>
          </p:cNvSpPr>
          <p:nvPr>
            <p:ph type="sldNum" sz="quarter" idx="12"/>
          </p:nvPr>
        </p:nvSpPr>
        <p:spPr/>
        <p:txBody>
          <a:bodyPr/>
          <a:lstStyle/>
          <a:p>
            <a:fld id="{C5DD6F9B-D87E-495E-B1E3-15400CD58B69}"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55448"/>
            <a:ext cx="10972800" cy="1252728"/>
          </a:xfrm>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7" name="Footer Placeholder 4"/>
          <p:cNvSpPr txBox="1">
            <a:spLocks/>
          </p:cNvSpPr>
          <p:nvPr userDrawn="1"/>
        </p:nvSpPr>
        <p:spPr>
          <a:xfrm>
            <a:off x="335360" y="6309321"/>
            <a:ext cx="11521280" cy="441999"/>
          </a:xfrm>
          <a:prstGeom prst="rect">
            <a:avLst/>
          </a:prstGeom>
        </p:spPr>
        <p:txBody>
          <a:bodyPr vert="horz" lIns="45720" rIns="45720" bIns="0" rtlCol="0" anchor="b"/>
          <a:lstStyle>
            <a:defPPr>
              <a:defRPr lang="en-US"/>
            </a:defPPr>
            <a:lvl1pPr marL="0" algn="l" defTabSz="914400" rtl="0" eaLnBrk="1" latinLnBrk="0" hangingPunct="1">
              <a:defRPr kumimoji="0" sz="1200" kern="1200">
                <a:solidFill>
                  <a:schemeClr val="tx1">
                    <a:tint val="9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AU" sz="1050" dirty="0">
                <a:solidFill>
                  <a:schemeClr val="tx1"/>
                </a:solidFill>
                <a:latin typeface="Verdana" pitchFamily="34" charset="0"/>
                <a:ea typeface="Verdana" pitchFamily="34" charset="0"/>
                <a:cs typeface="Verdana" pitchFamily="34" charset="0"/>
              </a:rPr>
              <a:t>(C) 2019 </a:t>
            </a:r>
            <a:r>
              <a:rPr lang="en-AU" sz="1050" dirty="0">
                <a:solidFill>
                  <a:schemeClr val="tx1"/>
                </a:solidFill>
                <a:latin typeface="Verdana" pitchFamily="34" charset="0"/>
                <a:ea typeface="Verdana" pitchFamily="34" charset="0"/>
                <a:cs typeface="Verdana" pitchFamily="34" charset="0"/>
                <a:hlinkClick r:id="rId2"/>
              </a:rPr>
              <a:t>www.tradingpsychology.com.au</a:t>
            </a:r>
            <a:r>
              <a:rPr lang="en-AU" sz="1050" dirty="0">
                <a:solidFill>
                  <a:schemeClr val="tx1"/>
                </a:solidFill>
                <a:latin typeface="Verdana" pitchFamily="34" charset="0"/>
                <a:ea typeface="Verdana" pitchFamily="34" charset="0"/>
                <a:cs typeface="Verdana" pitchFamily="34" charset="0"/>
              </a:rPr>
              <a:t> </a:t>
            </a:r>
            <a:r>
              <a:rPr lang="en-AU" sz="1050" dirty="0">
                <a:solidFill>
                  <a:srgbClr val="F58413"/>
                </a:solidFill>
                <a:latin typeface="Verdana" pitchFamily="34" charset="0"/>
                <a:ea typeface="Verdana" pitchFamily="34" charset="0"/>
                <a:cs typeface="Verdana" pitchFamily="34" charset="0"/>
              </a:rPr>
              <a:t>www.highperformancetrading.com.au</a:t>
            </a:r>
          </a:p>
          <a:p>
            <a:pPr algn="ctr"/>
            <a:r>
              <a:rPr lang="en-AU" sz="1050" dirty="0">
                <a:solidFill>
                  <a:schemeClr val="tx1"/>
                </a:solidFill>
                <a:latin typeface="Verdana" pitchFamily="34" charset="0"/>
                <a:ea typeface="Verdana" pitchFamily="34" charset="0"/>
                <a:cs typeface="Verdana" pitchFamily="34" charset="0"/>
              </a:rPr>
              <a:t>  Knowledge through Mentoring | Confidence through Training | Success through Coaching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12192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12" name="Rectangle 11"/>
          <p:cNvSpPr/>
          <p:nvPr/>
        </p:nvSpPr>
        <p:spPr bwMode="invGray">
          <a:xfrm>
            <a:off x="0" y="2602520"/>
            <a:ext cx="12192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1"/>
          <p:cNvSpPr>
            <a:spLocks noGrp="1"/>
          </p:cNvSpPr>
          <p:nvPr>
            <p:ph type="title"/>
          </p:nvPr>
        </p:nvSpPr>
        <p:spPr>
          <a:xfrm>
            <a:off x="999744" y="118872"/>
            <a:ext cx="10684256"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a:t>Click to edit Master title style</a:t>
            </a:r>
          </a:p>
        </p:txBody>
      </p:sp>
      <p:sp>
        <p:nvSpPr>
          <p:cNvPr id="3" name="Text Placeholder 2"/>
          <p:cNvSpPr>
            <a:spLocks noGrp="1"/>
          </p:cNvSpPr>
          <p:nvPr>
            <p:ph type="body" idx="1"/>
          </p:nvPr>
        </p:nvSpPr>
        <p:spPr>
          <a:xfrm>
            <a:off x="987552" y="1828800"/>
            <a:ext cx="10696448"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A5526678-7D09-4A71-9186-0C7A73186AE0}" type="datetimeFigureOut">
              <a:rPr lang="en-AU" smtClean="0"/>
              <a:pPr/>
              <a:t>30/03/2019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5DD6F9B-D87E-495E-B1E3-15400CD58B69}" type="slidenum">
              <a:rPr lang="en-AU" smtClean="0"/>
              <a:pPr/>
              <a:t>‹#›</a:t>
            </a:fld>
            <a:endParaRPr lang="en-A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609600" y="1773936"/>
            <a:ext cx="53848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1773936"/>
            <a:ext cx="53848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A5526678-7D09-4A71-9186-0C7A73186AE0}" type="datetimeFigureOut">
              <a:rPr lang="en-AU" smtClean="0"/>
              <a:pPr/>
              <a:t>30/03/2019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5DD6F9B-D87E-495E-B1E3-15400CD58B69}"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a:t>Click to edit Master title style</a:t>
            </a:r>
          </a:p>
        </p:txBody>
      </p:sp>
      <p:sp>
        <p:nvSpPr>
          <p:cNvPr id="3" name="Text Placeholder 2"/>
          <p:cNvSpPr>
            <a:spLocks noGrp="1"/>
          </p:cNvSpPr>
          <p:nvPr>
            <p:ph type="body" idx="1"/>
          </p:nvPr>
        </p:nvSpPr>
        <p:spPr>
          <a:xfrm>
            <a:off x="609600" y="1698988"/>
            <a:ext cx="5386917"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4" name="Content Placeholder 3"/>
          <p:cNvSpPr>
            <a:spLocks noGrp="1"/>
          </p:cNvSpPr>
          <p:nvPr>
            <p:ph sz="half" idx="2"/>
          </p:nvPr>
        </p:nvSpPr>
        <p:spPr>
          <a:xfrm>
            <a:off x="609600" y="2449512"/>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Text Placeholder 4"/>
          <p:cNvSpPr>
            <a:spLocks noGrp="1"/>
          </p:cNvSpPr>
          <p:nvPr>
            <p:ph type="body" sz="quarter" idx="3"/>
          </p:nvPr>
        </p:nvSpPr>
        <p:spPr>
          <a:xfrm>
            <a:off x="6193368" y="1698988"/>
            <a:ext cx="5389033"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6" name="Content Placeholder 5"/>
          <p:cNvSpPr>
            <a:spLocks noGrp="1"/>
          </p:cNvSpPr>
          <p:nvPr>
            <p:ph sz="quarter" idx="4"/>
          </p:nvPr>
        </p:nvSpPr>
        <p:spPr>
          <a:xfrm>
            <a:off x="6193368" y="2449512"/>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A5526678-7D09-4A71-9186-0C7A73186AE0}" type="datetimeFigureOut">
              <a:rPr lang="en-AU" smtClean="0"/>
              <a:pPr/>
              <a:t>30/03/2019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C5DD6F9B-D87E-495E-B1E3-15400CD58B69}"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A5526678-7D09-4A71-9186-0C7A73186AE0}" type="datetimeFigureOut">
              <a:rPr lang="en-AU" smtClean="0"/>
              <a:pPr/>
              <a:t>30/03/2019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C5DD6F9B-D87E-495E-B1E3-15400CD58B69}"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526678-7D09-4A71-9186-0C7A73186AE0}" type="datetimeFigureOut">
              <a:rPr lang="en-AU" smtClean="0"/>
              <a:pPr/>
              <a:t>30/03/2019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C5DD6F9B-D87E-495E-B1E3-15400CD58B69}"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3784" y="152400"/>
            <a:ext cx="3364992" cy="978408"/>
          </a:xfrm>
        </p:spPr>
        <p:txBody>
          <a:bodyPr vert="horz" lIns="73152" rIns="45720" bIns="0" rtlCol="0" anchor="b">
            <a:normAutofit/>
            <a:sp3d prstMaterial="matte"/>
          </a:bodyPr>
          <a:lstStyle>
            <a:lvl1pPr algn="l">
              <a:defRPr sz="2000" b="0"/>
            </a:lvl1pPr>
            <a:extLst/>
          </a:lstStyle>
          <a:p>
            <a:r>
              <a:rPr kumimoji="0" lang="en-US"/>
              <a:t>Click to edit Master title style</a:t>
            </a:r>
          </a:p>
        </p:txBody>
      </p:sp>
      <p:sp>
        <p:nvSpPr>
          <p:cNvPr id="3" name="Content Placeholder 2"/>
          <p:cNvSpPr>
            <a:spLocks noGrp="1"/>
          </p:cNvSpPr>
          <p:nvPr>
            <p:ph idx="1"/>
          </p:nvPr>
        </p:nvSpPr>
        <p:spPr>
          <a:xfrm>
            <a:off x="4025837" y="1743134"/>
            <a:ext cx="7894188"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2"/>
          </p:nvPr>
        </p:nvSpPr>
        <p:spPr>
          <a:xfrm>
            <a:off x="223784" y="1730018"/>
            <a:ext cx="329184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A5526678-7D09-4A71-9186-0C7A73186AE0}" type="datetimeFigureOut">
              <a:rPr lang="en-AU" smtClean="0"/>
              <a:pPr/>
              <a:t>30/03/2019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5DD6F9B-D87E-495E-B1E3-15400CD58B69}" type="slidenum">
              <a:rPr lang="en-AU" smtClean="0"/>
              <a:pPr/>
              <a:t>‹#›</a:t>
            </a:fld>
            <a:endParaRPr lang="en-AU"/>
          </a:p>
        </p:txBody>
      </p:sp>
      <p:sp>
        <p:nvSpPr>
          <p:cNvPr id="12" name="Rectangle 11"/>
          <p:cNvSpPr/>
          <p:nvPr/>
        </p:nvSpPr>
        <p:spPr bwMode="invGray">
          <a:xfrm>
            <a:off x="3807649" y="0"/>
            <a:ext cx="6096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9" name="Rectangle 8"/>
          <p:cNvSpPr/>
          <p:nvPr/>
        </p:nvSpPr>
        <p:spPr bwMode="invGray">
          <a:xfrm>
            <a:off x="3807649" y="0"/>
            <a:ext cx="6096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155448"/>
            <a:ext cx="3366867" cy="978408"/>
          </a:xfrm>
        </p:spPr>
        <p:txBody>
          <a:bodyPr lIns="73152" bIns="0" anchor="b">
            <a:sp3d prstMaterial="matte"/>
          </a:bodyPr>
          <a:lstStyle>
            <a:lvl1pPr algn="l">
              <a:defRPr sz="2000" b="0"/>
            </a:lvl1pPr>
            <a:extLst/>
          </a:lstStyle>
          <a:p>
            <a:r>
              <a:rPr kumimoji="0" lang="en-US"/>
              <a:t>Click to edit Master title style</a:t>
            </a:r>
          </a:p>
        </p:txBody>
      </p:sp>
      <p:sp>
        <p:nvSpPr>
          <p:cNvPr id="3" name="Picture Placeholder 2"/>
          <p:cNvSpPr>
            <a:spLocks noGrp="1"/>
          </p:cNvSpPr>
          <p:nvPr>
            <p:ph type="pic" idx="1"/>
          </p:nvPr>
        </p:nvSpPr>
        <p:spPr>
          <a:xfrm>
            <a:off x="3871741" y="1484808"/>
            <a:ext cx="8329863"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a:t>Click icon to add picture</a:t>
            </a:r>
            <a:endParaRPr kumimoji="0" lang="en-US" dirty="0"/>
          </a:p>
        </p:txBody>
      </p:sp>
      <p:sp>
        <p:nvSpPr>
          <p:cNvPr id="4" name="Text Placeholder 3"/>
          <p:cNvSpPr>
            <a:spLocks noGrp="1"/>
          </p:cNvSpPr>
          <p:nvPr>
            <p:ph type="body" sz="half" idx="2"/>
          </p:nvPr>
        </p:nvSpPr>
        <p:spPr>
          <a:xfrm>
            <a:off x="219456" y="1728216"/>
            <a:ext cx="329184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219456" y="1170432"/>
            <a:ext cx="3364992" cy="201168"/>
          </a:xfrm>
        </p:spPr>
        <p:txBody>
          <a:bodyPr/>
          <a:lstStyle/>
          <a:p>
            <a:fld id="{A5526678-7D09-4A71-9186-0C7A73186AE0}" type="datetimeFigureOut">
              <a:rPr lang="en-AU" smtClean="0"/>
              <a:pPr/>
              <a:t>30/03/2019</a:t>
            </a:fld>
            <a:endParaRPr lang="en-AU"/>
          </a:p>
        </p:txBody>
      </p:sp>
      <p:sp>
        <p:nvSpPr>
          <p:cNvPr id="11" name="Rectangle 10"/>
          <p:cNvSpPr/>
          <p:nvPr/>
        </p:nvSpPr>
        <p:spPr>
          <a:xfrm>
            <a:off x="3807649" y="0"/>
            <a:ext cx="6096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9" name="Rectangle 8"/>
          <p:cNvSpPr/>
          <p:nvPr/>
        </p:nvSpPr>
        <p:spPr bwMode="invGray">
          <a:xfrm>
            <a:off x="3807649" y="0"/>
            <a:ext cx="6096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6" name="Footer Placeholder 5"/>
          <p:cNvSpPr>
            <a:spLocks noGrp="1"/>
          </p:cNvSpPr>
          <p:nvPr>
            <p:ph type="ftr" sz="quarter" idx="11"/>
          </p:nvPr>
        </p:nvSpPr>
        <p:spPr>
          <a:xfrm>
            <a:off x="4047744" y="1170432"/>
            <a:ext cx="6925056" cy="201168"/>
          </a:xfrm>
        </p:spPr>
        <p:txBody>
          <a:bodyPr/>
          <a:lstStyle>
            <a:lvl1pPr>
              <a:defRPr>
                <a:solidFill>
                  <a:schemeClr val="bg1">
                    <a:shade val="50000"/>
                  </a:schemeClr>
                </a:solidFill>
              </a:defRPr>
            </a:lvl1pPr>
          </a:lstStyle>
          <a:p>
            <a:endParaRPr lang="en-AU"/>
          </a:p>
        </p:txBody>
      </p:sp>
      <p:sp>
        <p:nvSpPr>
          <p:cNvPr id="7" name="Slide Number Placeholder 6"/>
          <p:cNvSpPr>
            <a:spLocks noGrp="1"/>
          </p:cNvSpPr>
          <p:nvPr>
            <p:ph type="sldNum" sz="quarter" idx="12"/>
          </p:nvPr>
        </p:nvSpPr>
        <p:spPr>
          <a:xfrm>
            <a:off x="11119104" y="1170432"/>
            <a:ext cx="978485" cy="201168"/>
          </a:xfrm>
        </p:spPr>
        <p:txBody>
          <a:bodyPr/>
          <a:lstStyle/>
          <a:p>
            <a:fld id="{C5DD6F9B-D87E-495E-B1E3-15400CD58B69}" type="slidenum">
              <a:rPr lang="en-AU" smtClean="0"/>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2000">
              <a:srgbClr val="002060"/>
            </a:gs>
            <a:gs pos="98000">
              <a:srgbClr val="85C2FF"/>
            </a:gs>
            <a:gs pos="10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10" name="Rectangle 9"/>
          <p:cNvSpPr/>
          <p:nvPr/>
        </p:nvSpPr>
        <p:spPr bwMode="invGray">
          <a:xfrm>
            <a:off x="0" y="1435895"/>
            <a:ext cx="12192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7" name="Rectangle 6"/>
          <p:cNvSpPr/>
          <p:nvPr/>
        </p:nvSpPr>
        <p:spPr bwMode="ltGray">
          <a:xfrm>
            <a:off x="1" y="1"/>
            <a:ext cx="12191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Placeholder 1"/>
          <p:cNvSpPr>
            <a:spLocks noGrp="1"/>
          </p:cNvSpPr>
          <p:nvPr>
            <p:ph type="title"/>
          </p:nvPr>
        </p:nvSpPr>
        <p:spPr>
          <a:xfrm>
            <a:off x="609600" y="152400"/>
            <a:ext cx="109728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a:t>Click to edit Master title style</a:t>
            </a:r>
          </a:p>
        </p:txBody>
      </p:sp>
      <p:sp>
        <p:nvSpPr>
          <p:cNvPr id="3" name="Text Placeholder 2"/>
          <p:cNvSpPr>
            <a:spLocks noGrp="1"/>
          </p:cNvSpPr>
          <p:nvPr>
            <p:ph type="body" idx="1"/>
          </p:nvPr>
        </p:nvSpPr>
        <p:spPr>
          <a:xfrm>
            <a:off x="609600" y="1775192"/>
            <a:ext cx="10972800" cy="4625609"/>
          </a:xfrm>
          <a:prstGeom prst="rect">
            <a:avLst/>
          </a:prstGeom>
        </p:spPr>
        <p:txBody>
          <a:bodyPr vert="horz" lIns="54864" tIns="91440" rtlCol="0">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4" name="Date Placeholder 3"/>
          <p:cNvSpPr>
            <a:spLocks noGrp="1"/>
          </p:cNvSpPr>
          <p:nvPr>
            <p:ph type="dt" sz="half" idx="2"/>
          </p:nvPr>
        </p:nvSpPr>
        <p:spPr>
          <a:xfrm>
            <a:off x="609600" y="6476999"/>
            <a:ext cx="28448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A5526678-7D09-4A71-9186-0C7A73186AE0}" type="datetimeFigureOut">
              <a:rPr lang="en-AU" smtClean="0"/>
              <a:pPr/>
              <a:t>30/03/2019</a:t>
            </a:fld>
            <a:endParaRPr lang="en-AU"/>
          </a:p>
        </p:txBody>
      </p:sp>
      <p:sp>
        <p:nvSpPr>
          <p:cNvPr id="5" name="Footer Placeholder 4"/>
          <p:cNvSpPr>
            <a:spLocks noGrp="1"/>
          </p:cNvSpPr>
          <p:nvPr>
            <p:ph type="ftr" sz="quarter" idx="3"/>
          </p:nvPr>
        </p:nvSpPr>
        <p:spPr>
          <a:xfrm>
            <a:off x="3520796" y="6476999"/>
            <a:ext cx="7343625"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AU"/>
          </a:p>
        </p:txBody>
      </p:sp>
      <p:sp>
        <p:nvSpPr>
          <p:cNvPr id="6" name="Slide Number Placeholder 5"/>
          <p:cNvSpPr>
            <a:spLocks noGrp="1"/>
          </p:cNvSpPr>
          <p:nvPr>
            <p:ph type="sldNum" sz="quarter" idx="4"/>
          </p:nvPr>
        </p:nvSpPr>
        <p:spPr>
          <a:xfrm>
            <a:off x="10939195" y="6476999"/>
            <a:ext cx="978485"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C5DD6F9B-D87E-495E-B1E3-15400CD58B69}"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highperformancetrading.com.au/" TargetMode="External"/><Relationship Id="rId2" Type="http://schemas.openxmlformats.org/officeDocument/2006/relationships/hyperlink" Target="http://www.tradingpsychology.com.au/" TargetMode="Externa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27448" y="5440663"/>
            <a:ext cx="4511050" cy="920722"/>
          </a:xfrm>
        </p:spPr>
        <p:txBody>
          <a:bodyPr>
            <a:normAutofit fontScale="90000"/>
          </a:bodyPr>
          <a:lstStyle/>
          <a:p>
            <a:pPr algn="ctr"/>
            <a:r>
              <a:rPr lang="en-AU" dirty="0">
                <a:solidFill>
                  <a:srgbClr val="002060"/>
                </a:solidFill>
              </a:rPr>
              <a:t> </a:t>
            </a:r>
            <a:r>
              <a:rPr lang="en-AU" sz="1600" dirty="0">
                <a:solidFill>
                  <a:srgbClr val="002060"/>
                </a:solidFill>
                <a:latin typeface="Verdana" pitchFamily="34" charset="0"/>
                <a:ea typeface="Verdana" pitchFamily="34" charset="0"/>
                <a:cs typeface="Verdana" pitchFamily="34" charset="0"/>
                <a:hlinkClick r:id="rId2">
                  <a:extLst>
                    <a:ext uri="{A12FA001-AC4F-418D-AE19-62706E023703}">
                      <ahyp:hlinkClr xmlns:ahyp="http://schemas.microsoft.com/office/drawing/2018/hyperlinkcolor" val="tx"/>
                    </a:ext>
                  </a:extLst>
                </a:hlinkClick>
              </a:rPr>
              <a:t>www.tradingpsychology.com.au</a:t>
            </a:r>
            <a:br>
              <a:rPr lang="en-AU" sz="1600" dirty="0">
                <a:solidFill>
                  <a:srgbClr val="002060"/>
                </a:solidFill>
                <a:latin typeface="Verdana" pitchFamily="34" charset="0"/>
                <a:ea typeface="Verdana" pitchFamily="34" charset="0"/>
                <a:cs typeface="Verdana" pitchFamily="34" charset="0"/>
              </a:rPr>
            </a:br>
            <a:r>
              <a:rPr lang="en-AU" sz="1600" dirty="0">
                <a:solidFill>
                  <a:srgbClr val="002060"/>
                </a:solidFill>
                <a:latin typeface="Verdana" pitchFamily="34" charset="0"/>
                <a:ea typeface="Verdana" pitchFamily="34" charset="0"/>
                <a:cs typeface="Verdana" pitchFamily="34" charset="0"/>
                <a:hlinkClick r:id="rId3">
                  <a:extLst>
                    <a:ext uri="{A12FA001-AC4F-418D-AE19-62706E023703}">
                      <ahyp:hlinkClr xmlns:ahyp="http://schemas.microsoft.com/office/drawing/2018/hyperlinkcolor" val="tx"/>
                    </a:ext>
                  </a:extLst>
                </a:hlinkClick>
              </a:rPr>
              <a:t>www.highperformancetrading.com.au</a:t>
            </a:r>
            <a:r>
              <a:rPr lang="en-AU" sz="1600" dirty="0">
                <a:solidFill>
                  <a:srgbClr val="002060"/>
                </a:solidFill>
                <a:latin typeface="Verdana" pitchFamily="34" charset="0"/>
                <a:ea typeface="Verdana" pitchFamily="34" charset="0"/>
                <a:cs typeface="Verdana" pitchFamily="34" charset="0"/>
              </a:rPr>
              <a:t> </a:t>
            </a:r>
          </a:p>
        </p:txBody>
      </p:sp>
      <p:sp>
        <p:nvSpPr>
          <p:cNvPr id="3" name="Subtitle 2"/>
          <p:cNvSpPr>
            <a:spLocks noGrp="1"/>
          </p:cNvSpPr>
          <p:nvPr>
            <p:ph type="subTitle" idx="1"/>
          </p:nvPr>
        </p:nvSpPr>
        <p:spPr>
          <a:xfrm>
            <a:off x="1199456" y="215030"/>
            <a:ext cx="10441159" cy="654629"/>
          </a:xfrm>
        </p:spPr>
        <p:txBody>
          <a:bodyPr>
            <a:normAutofit/>
          </a:bodyPr>
          <a:lstStyle/>
          <a:p>
            <a:pPr algn="ctr"/>
            <a:r>
              <a:rPr lang="en-AU" sz="2800" b="1" dirty="0">
                <a:latin typeface="Arial" panose="020B0604020202020204" pitchFamily="34" charset="0"/>
                <a:cs typeface="Arial" panose="020B0604020202020204" pitchFamily="34" charset="0"/>
              </a:rPr>
              <a:t>Insights Into The Mindset of a Market Wizard</a:t>
            </a:r>
          </a:p>
        </p:txBody>
      </p:sp>
      <p:sp>
        <p:nvSpPr>
          <p:cNvPr id="8" name="Rectangle 7"/>
          <p:cNvSpPr/>
          <p:nvPr/>
        </p:nvSpPr>
        <p:spPr>
          <a:xfrm>
            <a:off x="5807968" y="5339332"/>
            <a:ext cx="4572000" cy="1123384"/>
          </a:xfrm>
          <a:prstGeom prst="rect">
            <a:avLst/>
          </a:prstGeom>
        </p:spPr>
        <p:txBody>
          <a:bodyPr>
            <a:spAutoFit/>
          </a:bodyPr>
          <a:lstStyle/>
          <a:p>
            <a:pPr algn="ctr">
              <a:spcBef>
                <a:spcPct val="0"/>
              </a:spcBef>
              <a:spcAft>
                <a:spcPct val="0"/>
              </a:spcAft>
            </a:pPr>
            <a:r>
              <a:rPr lang="en-US" dirty="0"/>
              <a:t>Presented by</a:t>
            </a:r>
          </a:p>
          <a:p>
            <a:pPr algn="ctr">
              <a:spcBef>
                <a:spcPct val="0"/>
              </a:spcBef>
              <a:spcAft>
                <a:spcPct val="0"/>
              </a:spcAft>
            </a:pPr>
            <a:endParaRPr lang="en-US" sz="1100" dirty="0"/>
          </a:p>
          <a:p>
            <a:pPr algn="ctr">
              <a:spcBef>
                <a:spcPct val="0"/>
              </a:spcBef>
              <a:spcAft>
                <a:spcPct val="0"/>
              </a:spcAft>
            </a:pPr>
            <a:r>
              <a:rPr lang="en-US" sz="2000" b="1" i="1" dirty="0">
                <a:latin typeface="Times New Roman" pitchFamily="18" charset="0"/>
              </a:rPr>
              <a:t>Mandi Pour Rafsendjani</a:t>
            </a:r>
          </a:p>
          <a:p>
            <a:pPr algn="ctr">
              <a:spcBef>
                <a:spcPct val="0"/>
              </a:spcBef>
              <a:spcAft>
                <a:spcPct val="0"/>
              </a:spcAft>
            </a:pPr>
            <a:r>
              <a:rPr lang="en-AU" dirty="0"/>
              <a:t>Trading Psychology &amp; Performance Coach</a:t>
            </a:r>
          </a:p>
        </p:txBody>
      </p:sp>
      <p:cxnSp>
        <p:nvCxnSpPr>
          <p:cNvPr id="6" name="Straight Connector 5"/>
          <p:cNvCxnSpPr>
            <a:cxnSpLocks/>
          </p:cNvCxnSpPr>
          <p:nvPr/>
        </p:nvCxnSpPr>
        <p:spPr>
          <a:xfrm>
            <a:off x="7857" y="1196751"/>
            <a:ext cx="12192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Picture 2" descr="b101b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696" y="1217148"/>
            <a:ext cx="12578640" cy="27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1617685" y="4328498"/>
            <a:ext cx="8956629" cy="584775"/>
          </a:xfrm>
          <a:prstGeom prst="rect">
            <a:avLst/>
          </a:prstGeom>
          <a:noFill/>
        </p:spPr>
        <p:txBody>
          <a:bodyPr wrap="square" rtlCol="0">
            <a:spAutoFit/>
          </a:bodyPr>
          <a:lstStyle/>
          <a:p>
            <a:pPr algn="ctr"/>
            <a:r>
              <a:rPr lang="en-AU" sz="3200" i="1" dirty="0">
                <a:solidFill>
                  <a:schemeClr val="accent1">
                    <a:lumMod val="60000"/>
                    <a:lumOff val="40000"/>
                  </a:schemeClr>
                </a:solidFill>
              </a:rPr>
              <a:t>Linda Bradford Raschke  - www.lindaraschke.net</a:t>
            </a:r>
          </a:p>
        </p:txBody>
      </p:sp>
      <p:pic>
        <p:nvPicPr>
          <p:cNvPr id="7" name="Picture 6">
            <a:extLst>
              <a:ext uri="{FF2B5EF4-FFF2-40B4-BE49-F238E27FC236}">
                <a16:creationId xmlns:a16="http://schemas.microsoft.com/office/drawing/2014/main" id="{7F5EA23F-1D80-4526-87C3-7FA4EAE5703C}"/>
              </a:ext>
            </a:extLst>
          </p:cNvPr>
          <p:cNvPicPr>
            <a:picLocks noChangeAspect="1"/>
          </p:cNvPicPr>
          <p:nvPr/>
        </p:nvPicPr>
        <p:blipFill>
          <a:blip r:embed="rId5"/>
          <a:stretch>
            <a:fillRect/>
          </a:stretch>
        </p:blipFill>
        <p:spPr>
          <a:xfrm>
            <a:off x="4223792" y="1475775"/>
            <a:ext cx="3286570" cy="2831044"/>
          </a:xfrm>
          <a:prstGeom prst="rect">
            <a:avLst/>
          </a:prstGeom>
        </p:spPr>
      </p:pic>
    </p:spTree>
    <p:extLst>
      <p:ext uri="{BB962C8B-B14F-4D97-AF65-F5344CB8AC3E}">
        <p14:creationId xmlns:p14="http://schemas.microsoft.com/office/powerpoint/2010/main" val="3942196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5471084-5C3C-4129-9449-0888F860F046}"/>
              </a:ext>
            </a:extLst>
          </p:cNvPr>
          <p:cNvSpPr txBox="1"/>
          <p:nvPr/>
        </p:nvSpPr>
        <p:spPr>
          <a:xfrm>
            <a:off x="2999656" y="2708920"/>
            <a:ext cx="6480720" cy="1200329"/>
          </a:xfrm>
          <a:prstGeom prst="rect">
            <a:avLst/>
          </a:prstGeom>
          <a:noFill/>
        </p:spPr>
        <p:txBody>
          <a:bodyPr wrap="square" rtlCol="0">
            <a:spAutoFit/>
          </a:bodyPr>
          <a:lstStyle/>
          <a:p>
            <a:pPr algn="ctr"/>
            <a:r>
              <a:rPr lang="en-AU" sz="7200" b="1" dirty="0">
                <a:solidFill>
                  <a:schemeClr val="bg1"/>
                </a:solidFill>
                <a:latin typeface="Arial" panose="020B0604020202020204" pitchFamily="34" charset="0"/>
                <a:cs typeface="Arial" panose="020B0604020202020204" pitchFamily="34" charset="0"/>
              </a:rPr>
              <a:t>Conditioning</a:t>
            </a:r>
          </a:p>
        </p:txBody>
      </p:sp>
    </p:spTree>
    <p:extLst>
      <p:ext uri="{BB962C8B-B14F-4D97-AF65-F5344CB8AC3E}">
        <p14:creationId xmlns:p14="http://schemas.microsoft.com/office/powerpoint/2010/main" val="3701046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1) First </a:t>
            </a:r>
            <a:r>
              <a:rPr lang="en-AU" dirty="0" err="1">
                <a:solidFill>
                  <a:schemeClr val="bg1"/>
                </a:solidFill>
              </a:rPr>
              <a:t>Borns</a:t>
            </a:r>
            <a:r>
              <a:rPr lang="en-AU" dirty="0">
                <a:solidFill>
                  <a:schemeClr val="bg1"/>
                </a:solidFill>
              </a:rPr>
              <a:t> Rule the World</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AC00C1FA-2BBC-4CF9-8B55-32CE38012D11}"/>
              </a:ext>
            </a:extLst>
          </p:cNvPr>
          <p:cNvSpPr/>
          <p:nvPr/>
        </p:nvSpPr>
        <p:spPr>
          <a:xfrm>
            <a:off x="644280" y="1761900"/>
            <a:ext cx="10938120" cy="3416320"/>
          </a:xfrm>
          <a:prstGeom prst="rect">
            <a:avLst/>
          </a:prstGeom>
        </p:spPr>
        <p:txBody>
          <a:bodyPr wrap="square">
            <a:spAutoFit/>
          </a:bodyPr>
          <a:lstStyle/>
          <a:p>
            <a:pPr marL="342900" indent="-342900">
              <a:buFont typeface="Wingdings" panose="05000000000000000000" pitchFamily="2" charset="2"/>
              <a:buChar char="Ø"/>
            </a:pPr>
            <a:r>
              <a:rPr lang="en-AU" sz="2400" dirty="0">
                <a:solidFill>
                  <a:schemeClr val="bg1"/>
                </a:solidFill>
                <a:latin typeface="Arial" panose="020B0604020202020204" pitchFamily="34" charset="0"/>
                <a:cs typeface="Arial" panose="020B0604020202020204" pitchFamily="34" charset="0"/>
              </a:rPr>
              <a:t>And 2</a:t>
            </a:r>
            <a:r>
              <a:rPr lang="en-AU" sz="2400" baseline="30000" dirty="0">
                <a:solidFill>
                  <a:schemeClr val="bg1"/>
                </a:solidFill>
                <a:latin typeface="Arial" panose="020B0604020202020204" pitchFamily="34" charset="0"/>
                <a:cs typeface="Arial" panose="020B0604020202020204" pitchFamily="34" charset="0"/>
              </a:rPr>
              <a:t>nd</a:t>
            </a:r>
            <a:r>
              <a:rPr lang="en-AU" sz="2400" dirty="0">
                <a:solidFill>
                  <a:schemeClr val="bg1"/>
                </a:solidFill>
                <a:latin typeface="Arial" panose="020B0604020202020204" pitchFamily="34" charset="0"/>
                <a:cs typeface="Arial" panose="020B0604020202020204" pitchFamily="34" charset="0"/>
              </a:rPr>
              <a:t> </a:t>
            </a:r>
            <a:r>
              <a:rPr lang="en-AU" sz="2400" dirty="0" err="1">
                <a:solidFill>
                  <a:schemeClr val="bg1"/>
                </a:solidFill>
                <a:latin typeface="Arial" panose="020B0604020202020204" pitchFamily="34" charset="0"/>
                <a:cs typeface="Arial" panose="020B0604020202020204" pitchFamily="34" charset="0"/>
              </a:rPr>
              <a:t>borns</a:t>
            </a:r>
            <a:r>
              <a:rPr lang="en-AU" sz="2400" dirty="0">
                <a:solidFill>
                  <a:schemeClr val="bg1"/>
                </a:solidFill>
                <a:latin typeface="Arial" panose="020B0604020202020204" pitchFamily="34" charset="0"/>
                <a:cs typeface="Arial" panose="020B0604020202020204" pitchFamily="34" charset="0"/>
              </a:rPr>
              <a:t> want to change it..</a:t>
            </a:r>
          </a:p>
          <a:p>
            <a:pPr marL="342900" indent="-342900" algn="just">
              <a:buFont typeface="Wingdings" panose="05000000000000000000" pitchFamily="2" charset="2"/>
              <a:buChar char="Ø"/>
            </a:pPr>
            <a:endParaRPr lang="en-AU" sz="3200" dirty="0">
              <a:solidFill>
                <a:schemeClr val="bg1"/>
              </a:solidFill>
              <a:latin typeface="Arial" panose="020B0604020202020204" pitchFamily="34" charset="0"/>
              <a:cs typeface="Arial" panose="020B0604020202020204" pitchFamily="34" charset="0"/>
            </a:endParaRPr>
          </a:p>
          <a:p>
            <a:pPr marL="118872" indent="0" algn="just">
              <a:buNone/>
            </a:pPr>
            <a:r>
              <a:rPr lang="en-AU" sz="3200" dirty="0">
                <a:solidFill>
                  <a:schemeClr val="bg1"/>
                </a:solidFill>
                <a:latin typeface="Arial" panose="020B0604020202020204" pitchFamily="34" charset="0"/>
                <a:cs typeface="Arial" panose="020B0604020202020204" pitchFamily="34" charset="0"/>
              </a:rPr>
              <a:t>The oldest child in the family dynamics often assume a parental behavioural pattern, take charge and have oodles of confidence, as adults often take them more seriously than the younger children, which can set them up to become high achievers.</a:t>
            </a:r>
            <a:endParaRPr lang="en-AU" sz="3200"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11925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2) Playing A Musical Instrument</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AC00C1FA-2BBC-4CF9-8B55-32CE38012D11}"/>
              </a:ext>
            </a:extLst>
          </p:cNvPr>
          <p:cNvSpPr/>
          <p:nvPr/>
        </p:nvSpPr>
        <p:spPr>
          <a:xfrm>
            <a:off x="640510" y="1555493"/>
            <a:ext cx="10938120" cy="5016758"/>
          </a:xfrm>
          <a:prstGeom prst="rect">
            <a:avLst/>
          </a:prstGeom>
        </p:spPr>
        <p:txBody>
          <a:bodyPr wrap="square">
            <a:spAutoFit/>
          </a:bodyPr>
          <a:lstStyle/>
          <a:p>
            <a:pPr marL="342900" indent="-342900" algn="just">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Drawing comparisons to an orchestra, learning one instrument at a time</a:t>
            </a:r>
          </a:p>
          <a:p>
            <a:pPr marL="342900" indent="-342900" algn="just">
              <a:buFont typeface="Wingdings" panose="05000000000000000000" pitchFamily="2" charset="2"/>
              <a:buChar char="Ø"/>
            </a:pPr>
            <a:endParaRPr lang="en-AU" sz="3200" dirty="0">
              <a:solidFill>
                <a:schemeClr val="bg1"/>
              </a:solidFill>
              <a:latin typeface="Arial" panose="020B0604020202020204" pitchFamily="34" charset="0"/>
              <a:cs typeface="Arial" panose="020B0604020202020204" pitchFamily="34" charset="0"/>
            </a:endParaRPr>
          </a:p>
          <a:p>
            <a:pPr marL="342900" indent="-342900" algn="just">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Understanding rhythm</a:t>
            </a:r>
          </a:p>
          <a:p>
            <a:pPr marL="342900" indent="-342900" algn="just">
              <a:buFont typeface="Wingdings" panose="05000000000000000000" pitchFamily="2" charset="2"/>
              <a:buChar char="Ø"/>
            </a:pPr>
            <a:endParaRPr lang="en-AU" sz="3200" dirty="0">
              <a:solidFill>
                <a:schemeClr val="bg1"/>
              </a:solidFill>
              <a:latin typeface="Arial" panose="020B0604020202020204" pitchFamily="34" charset="0"/>
              <a:cs typeface="Arial" panose="020B0604020202020204" pitchFamily="34" charset="0"/>
            </a:endParaRPr>
          </a:p>
          <a:p>
            <a:pPr marL="342900" indent="-342900" algn="just">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Creativity </a:t>
            </a:r>
          </a:p>
          <a:p>
            <a:pPr marL="342900" indent="-342900" algn="just">
              <a:buFont typeface="Wingdings" panose="05000000000000000000" pitchFamily="2" charset="2"/>
              <a:buChar char="Ø"/>
            </a:pPr>
            <a:endParaRPr lang="en-AU" sz="3200" dirty="0">
              <a:solidFill>
                <a:schemeClr val="bg1"/>
              </a:solidFill>
              <a:latin typeface="Arial" panose="020B0604020202020204" pitchFamily="34" charset="0"/>
              <a:cs typeface="Arial" panose="020B0604020202020204" pitchFamily="34" charset="0"/>
            </a:endParaRPr>
          </a:p>
          <a:p>
            <a:pPr marL="342900" indent="-342900" algn="just">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Brain Development</a:t>
            </a:r>
          </a:p>
          <a:p>
            <a:pPr marL="342900" indent="-342900" algn="just">
              <a:buFont typeface="Wingdings" panose="05000000000000000000" pitchFamily="2" charset="2"/>
              <a:buChar char="Ø"/>
            </a:pPr>
            <a:endParaRPr lang="en-AU" sz="3200" i="1" dirty="0">
              <a:solidFill>
                <a:schemeClr val="bg1"/>
              </a:solidFill>
              <a:latin typeface="Arial" panose="020B0604020202020204" pitchFamily="34" charset="0"/>
              <a:cs typeface="Arial" panose="020B0604020202020204" pitchFamily="34" charset="0"/>
            </a:endParaRPr>
          </a:p>
          <a:p>
            <a:pPr marL="342900" indent="-342900" algn="just">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Multi Dimensional Thinking </a:t>
            </a:r>
          </a:p>
        </p:txBody>
      </p:sp>
      <p:pic>
        <p:nvPicPr>
          <p:cNvPr id="3" name="Picture 2">
            <a:extLst>
              <a:ext uri="{FF2B5EF4-FFF2-40B4-BE49-F238E27FC236}">
                <a16:creationId xmlns:a16="http://schemas.microsoft.com/office/drawing/2014/main" id="{FBB3744C-0711-42D1-8258-886B6F441116}"/>
              </a:ext>
            </a:extLst>
          </p:cNvPr>
          <p:cNvPicPr>
            <a:picLocks noChangeAspect="1"/>
          </p:cNvPicPr>
          <p:nvPr/>
        </p:nvPicPr>
        <p:blipFill>
          <a:blip r:embed="rId3"/>
          <a:stretch>
            <a:fillRect/>
          </a:stretch>
        </p:blipFill>
        <p:spPr>
          <a:xfrm>
            <a:off x="7464152" y="2708920"/>
            <a:ext cx="3454157" cy="3358976"/>
          </a:xfrm>
          <a:prstGeom prst="rect">
            <a:avLst/>
          </a:prstGeom>
        </p:spPr>
      </p:pic>
    </p:spTree>
    <p:extLst>
      <p:ext uri="{BB962C8B-B14F-4D97-AF65-F5344CB8AC3E}">
        <p14:creationId xmlns:p14="http://schemas.microsoft.com/office/powerpoint/2010/main" val="2147785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3) Learned to be a Good Loser</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E5077807-565F-4FE4-9E3D-82F068EE8A47}"/>
              </a:ext>
            </a:extLst>
          </p:cNvPr>
          <p:cNvSpPr txBox="1"/>
          <p:nvPr/>
        </p:nvSpPr>
        <p:spPr>
          <a:xfrm>
            <a:off x="911424" y="1772816"/>
            <a:ext cx="9880497" cy="1323439"/>
          </a:xfrm>
          <a:prstGeom prst="rect">
            <a:avLst/>
          </a:prstGeom>
          <a:noFill/>
        </p:spPr>
        <p:txBody>
          <a:bodyPr wrap="square" rtlCol="0">
            <a:spAutoFit/>
          </a:bodyPr>
          <a:lstStyle/>
          <a:p>
            <a:pPr algn="ctr"/>
            <a:r>
              <a:rPr lang="en-AU" sz="2800" b="1" i="1" dirty="0">
                <a:solidFill>
                  <a:schemeClr val="bg1"/>
                </a:solidFill>
                <a:latin typeface="Arial" panose="020B0604020202020204" pitchFamily="34" charset="0"/>
                <a:cs typeface="Arial" panose="020B0604020202020204" pitchFamily="34" charset="0"/>
              </a:rPr>
              <a:t>“I Grew up ‘losing’ during many board and card games with my family”</a:t>
            </a:r>
            <a:r>
              <a:rPr lang="en-AU" sz="2800" i="1" dirty="0">
                <a:solidFill>
                  <a:schemeClr val="bg1"/>
                </a:solidFill>
                <a:latin typeface="Arial" panose="020B0604020202020204" pitchFamily="34" charset="0"/>
                <a:cs typeface="Arial" panose="020B0604020202020204" pitchFamily="34" charset="0"/>
              </a:rPr>
              <a:t> . </a:t>
            </a:r>
          </a:p>
          <a:p>
            <a:pPr algn="just"/>
            <a:endParaRPr lang="en-AU" sz="2400"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77D06E3-ED3E-4CDA-983D-54B74414F8C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9736" y="2996952"/>
            <a:ext cx="3888432" cy="2880320"/>
          </a:xfrm>
          <a:prstGeom prst="rect">
            <a:avLst/>
          </a:prstGeom>
          <a:noFill/>
          <a:ln>
            <a:noFill/>
          </a:ln>
        </p:spPr>
      </p:pic>
    </p:spTree>
    <p:extLst>
      <p:ext uri="{BB962C8B-B14F-4D97-AF65-F5344CB8AC3E}">
        <p14:creationId xmlns:p14="http://schemas.microsoft.com/office/powerpoint/2010/main" val="3437399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4) Growing up with Grit!</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355909"/>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AC00C1FA-2BBC-4CF9-8B55-32CE38012D11}"/>
              </a:ext>
            </a:extLst>
          </p:cNvPr>
          <p:cNvSpPr/>
          <p:nvPr/>
        </p:nvSpPr>
        <p:spPr>
          <a:xfrm>
            <a:off x="581025" y="2151727"/>
            <a:ext cx="10938120" cy="2554545"/>
          </a:xfrm>
          <a:prstGeom prst="rect">
            <a:avLst/>
          </a:prstGeom>
        </p:spPr>
        <p:txBody>
          <a:bodyPr wrap="square">
            <a:spAutoFit/>
          </a:bodyPr>
          <a:lstStyle/>
          <a:p>
            <a:pPr marL="342900" indent="-342900" algn="just">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Resilient and Self-Sufficient </a:t>
            </a:r>
          </a:p>
          <a:p>
            <a:pPr marL="342900" indent="-342900" algn="just">
              <a:buFont typeface="Wingdings" panose="05000000000000000000" pitchFamily="2" charset="2"/>
              <a:buChar char="Ø"/>
            </a:pPr>
            <a:endParaRPr lang="en-AU" sz="3200" dirty="0">
              <a:solidFill>
                <a:schemeClr val="bg1"/>
              </a:solidFill>
              <a:latin typeface="Arial" panose="020B0604020202020204" pitchFamily="34" charset="0"/>
              <a:cs typeface="Arial" panose="020B0604020202020204" pitchFamily="34" charset="0"/>
            </a:endParaRPr>
          </a:p>
          <a:p>
            <a:pPr marL="342900" indent="-342900" algn="just">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Had to find a way to pay for education</a:t>
            </a:r>
          </a:p>
          <a:p>
            <a:pPr marL="342900" indent="-342900" algn="just">
              <a:buFont typeface="Wingdings" panose="05000000000000000000" pitchFamily="2" charset="2"/>
              <a:buChar char="Ø"/>
            </a:pPr>
            <a:endParaRPr lang="en-AU" sz="3200" dirty="0">
              <a:solidFill>
                <a:schemeClr val="bg1"/>
              </a:solidFill>
              <a:latin typeface="Arial" panose="020B0604020202020204" pitchFamily="34" charset="0"/>
              <a:cs typeface="Arial" panose="020B0604020202020204" pitchFamily="34" charset="0"/>
            </a:endParaRPr>
          </a:p>
          <a:p>
            <a:pPr algn="just"/>
            <a:endParaRPr lang="en-AU" sz="3200"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D0AF89F6-8100-40F7-B3EE-CC97B633CAB3}"/>
              </a:ext>
            </a:extLst>
          </p:cNvPr>
          <p:cNvPicPr>
            <a:picLocks noChangeAspect="1"/>
          </p:cNvPicPr>
          <p:nvPr/>
        </p:nvPicPr>
        <p:blipFill>
          <a:blip r:embed="rId3"/>
          <a:stretch>
            <a:fillRect/>
          </a:stretch>
        </p:blipFill>
        <p:spPr>
          <a:xfrm>
            <a:off x="3719736" y="3933056"/>
            <a:ext cx="3799363" cy="2249223"/>
          </a:xfrm>
          <a:prstGeom prst="rect">
            <a:avLst/>
          </a:prstGeom>
        </p:spPr>
      </p:pic>
    </p:spTree>
    <p:extLst>
      <p:ext uri="{BB962C8B-B14F-4D97-AF65-F5344CB8AC3E}">
        <p14:creationId xmlns:p14="http://schemas.microsoft.com/office/powerpoint/2010/main" val="11093998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5471084-5C3C-4129-9449-0888F860F046}"/>
              </a:ext>
            </a:extLst>
          </p:cNvPr>
          <p:cNvSpPr txBox="1"/>
          <p:nvPr/>
        </p:nvSpPr>
        <p:spPr>
          <a:xfrm>
            <a:off x="983432" y="2564904"/>
            <a:ext cx="6480720" cy="2308324"/>
          </a:xfrm>
          <a:prstGeom prst="rect">
            <a:avLst/>
          </a:prstGeom>
          <a:noFill/>
        </p:spPr>
        <p:txBody>
          <a:bodyPr wrap="square" rtlCol="0">
            <a:spAutoFit/>
          </a:bodyPr>
          <a:lstStyle/>
          <a:p>
            <a:pPr algn="ctr"/>
            <a:r>
              <a:rPr lang="en-AU" sz="7200" b="1" dirty="0">
                <a:solidFill>
                  <a:schemeClr val="bg1"/>
                </a:solidFill>
                <a:latin typeface="Arial" panose="020B0604020202020204" pitchFamily="34" charset="0"/>
                <a:cs typeface="Arial" panose="020B0604020202020204" pitchFamily="34" charset="0"/>
              </a:rPr>
              <a:t>Standards &amp; Expectations </a:t>
            </a:r>
          </a:p>
        </p:txBody>
      </p:sp>
      <p:pic>
        <p:nvPicPr>
          <p:cNvPr id="2" name="Picture 1">
            <a:extLst>
              <a:ext uri="{FF2B5EF4-FFF2-40B4-BE49-F238E27FC236}">
                <a16:creationId xmlns:a16="http://schemas.microsoft.com/office/drawing/2014/main" id="{FC74B33F-6730-4033-83EE-6714B89785B2}"/>
              </a:ext>
            </a:extLst>
          </p:cNvPr>
          <p:cNvPicPr>
            <a:picLocks noChangeAspect="1"/>
          </p:cNvPicPr>
          <p:nvPr/>
        </p:nvPicPr>
        <p:blipFill>
          <a:blip r:embed="rId3"/>
          <a:stretch>
            <a:fillRect/>
          </a:stretch>
        </p:blipFill>
        <p:spPr>
          <a:xfrm>
            <a:off x="8328248" y="2060848"/>
            <a:ext cx="2745697" cy="4005064"/>
          </a:xfrm>
          <a:prstGeom prst="rect">
            <a:avLst/>
          </a:prstGeom>
        </p:spPr>
      </p:pic>
    </p:spTree>
    <p:extLst>
      <p:ext uri="{BB962C8B-B14F-4D97-AF65-F5344CB8AC3E}">
        <p14:creationId xmlns:p14="http://schemas.microsoft.com/office/powerpoint/2010/main" val="9707974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Standards &amp; Expectations</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E5077807-565F-4FE4-9E3D-82F068EE8A47}"/>
              </a:ext>
            </a:extLst>
          </p:cNvPr>
          <p:cNvSpPr txBox="1"/>
          <p:nvPr/>
        </p:nvSpPr>
        <p:spPr>
          <a:xfrm>
            <a:off x="695400" y="1603118"/>
            <a:ext cx="9880497" cy="5570756"/>
          </a:xfrm>
          <a:prstGeom prst="rect">
            <a:avLst/>
          </a:prstGeom>
          <a:noFill/>
        </p:spPr>
        <p:txBody>
          <a:bodyPr wrap="square" rtlCol="0">
            <a:spAutoFit/>
          </a:bodyPr>
          <a:lstStyle/>
          <a:p>
            <a:pPr algn="just">
              <a:buFont typeface="Wingdings" panose="05000000000000000000" pitchFamily="2" charset="2"/>
              <a:buChar char="Ø"/>
            </a:pPr>
            <a:r>
              <a:rPr lang="en-AU" sz="2000" dirty="0">
                <a:solidFill>
                  <a:schemeClr val="bg1"/>
                </a:solidFill>
                <a:latin typeface="Arial" panose="020B0604020202020204" pitchFamily="34" charset="0"/>
                <a:cs typeface="Arial" panose="020B0604020202020204" pitchFamily="34" charset="0"/>
              </a:rPr>
              <a:t>Strong Work Ethics – high level of Conscientiousness </a:t>
            </a:r>
          </a:p>
          <a:p>
            <a:pPr algn="just">
              <a:buFont typeface="Wingdings" panose="05000000000000000000" pitchFamily="2" charset="2"/>
              <a:buChar char="Ø"/>
            </a:pPr>
            <a:endParaRPr lang="en-AU" sz="20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en-AU" sz="2000" dirty="0">
                <a:solidFill>
                  <a:schemeClr val="bg1"/>
                </a:solidFill>
                <a:latin typeface="Arial" panose="020B0604020202020204" pitchFamily="34" charset="0"/>
                <a:cs typeface="Arial" panose="020B0604020202020204" pitchFamily="34" charset="0"/>
              </a:rPr>
              <a:t> Curious and Coachable and willing to receive tough feedback</a:t>
            </a:r>
          </a:p>
          <a:p>
            <a:pPr algn="just"/>
            <a:endParaRPr lang="en-AU" sz="20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en-AU" sz="2000" dirty="0">
                <a:solidFill>
                  <a:schemeClr val="bg1"/>
                </a:solidFill>
                <a:latin typeface="Arial" panose="020B0604020202020204" pitchFamily="34" charset="0"/>
                <a:cs typeface="Arial" panose="020B0604020202020204" pitchFamily="34" charset="0"/>
              </a:rPr>
              <a:t> Daily Routines and Rituals – always be well prepared</a:t>
            </a:r>
          </a:p>
          <a:p>
            <a:pPr algn="just"/>
            <a:endParaRPr lang="en-AU" sz="20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en-AU" sz="2000" dirty="0">
                <a:solidFill>
                  <a:schemeClr val="bg1"/>
                </a:solidFill>
                <a:latin typeface="Arial" panose="020B0604020202020204" pitchFamily="34" charset="0"/>
                <a:cs typeface="Arial" panose="020B0604020202020204" pitchFamily="34" charset="0"/>
              </a:rPr>
              <a:t>Highly Self-Aware </a:t>
            </a:r>
          </a:p>
          <a:p>
            <a:pPr algn="just">
              <a:buFont typeface="Wingdings" panose="05000000000000000000" pitchFamily="2" charset="2"/>
              <a:buChar char="Ø"/>
            </a:pPr>
            <a:endParaRPr lang="en-AU" sz="20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en-AU" sz="2000" dirty="0">
                <a:solidFill>
                  <a:schemeClr val="bg1"/>
                </a:solidFill>
                <a:latin typeface="Arial" panose="020B0604020202020204" pitchFamily="34" charset="0"/>
                <a:cs typeface="Arial" panose="020B0604020202020204" pitchFamily="34" charset="0"/>
              </a:rPr>
              <a:t>Lifelong Learner – Concepts over Content</a:t>
            </a:r>
          </a:p>
          <a:p>
            <a:pPr algn="just">
              <a:buFont typeface="Wingdings" panose="05000000000000000000" pitchFamily="2" charset="2"/>
              <a:buChar char="Ø"/>
            </a:pPr>
            <a:endParaRPr lang="en-AU" sz="20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en-AU" sz="2000" dirty="0">
                <a:solidFill>
                  <a:schemeClr val="bg1"/>
                </a:solidFill>
                <a:latin typeface="Arial" panose="020B0604020202020204" pitchFamily="34" charset="0"/>
                <a:cs typeface="Arial" panose="020B0604020202020204" pitchFamily="34" charset="0"/>
              </a:rPr>
              <a:t>Solution focused </a:t>
            </a:r>
          </a:p>
          <a:p>
            <a:pPr algn="just">
              <a:buFont typeface="Wingdings" panose="05000000000000000000" pitchFamily="2" charset="2"/>
              <a:buChar char="Ø"/>
            </a:pPr>
            <a:endParaRPr lang="en-AU" sz="20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en-AU" sz="2000" dirty="0">
                <a:solidFill>
                  <a:schemeClr val="bg1"/>
                </a:solidFill>
                <a:latin typeface="Arial" panose="020B0604020202020204" pitchFamily="34" charset="0"/>
                <a:cs typeface="Arial" panose="020B0604020202020204" pitchFamily="34" charset="0"/>
              </a:rPr>
              <a:t>Highly Organised – methodological thinker </a:t>
            </a:r>
          </a:p>
          <a:p>
            <a:pPr algn="just">
              <a:buFont typeface="Wingdings" panose="05000000000000000000" pitchFamily="2" charset="2"/>
              <a:buChar char="Ø"/>
            </a:pPr>
            <a:endParaRPr lang="en-AU" sz="20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en-AU" sz="2000" dirty="0">
                <a:solidFill>
                  <a:schemeClr val="bg1"/>
                </a:solidFill>
                <a:latin typeface="Arial" panose="020B0604020202020204" pitchFamily="34" charset="0"/>
                <a:cs typeface="Arial" panose="020B0604020202020204" pitchFamily="34" charset="0"/>
              </a:rPr>
              <a:t>Power of Team</a:t>
            </a:r>
          </a:p>
          <a:p>
            <a:pPr algn="just">
              <a:buFont typeface="Wingdings" panose="05000000000000000000" pitchFamily="2" charset="2"/>
              <a:buChar char="Ø"/>
            </a:pPr>
            <a:endParaRPr lang="en-AU" sz="2800" dirty="0">
              <a:solidFill>
                <a:schemeClr val="bg1"/>
              </a:solidFill>
              <a:latin typeface="Arial" panose="020B0604020202020204" pitchFamily="34" charset="0"/>
              <a:cs typeface="Arial" panose="020B0604020202020204" pitchFamily="34" charset="0"/>
            </a:endParaRPr>
          </a:p>
          <a:p>
            <a:pPr algn="just"/>
            <a:endParaRPr lang="en-AU"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95703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400" y="97883"/>
            <a:ext cx="10972800" cy="1252728"/>
          </a:xfrm>
        </p:spPr>
        <p:txBody>
          <a:bodyPr>
            <a:normAutofit/>
          </a:bodyPr>
          <a:lstStyle/>
          <a:p>
            <a:pPr algn="ctr"/>
            <a:r>
              <a:rPr lang="en-AU" dirty="0">
                <a:solidFill>
                  <a:schemeClr val="bg1"/>
                </a:solidFill>
              </a:rPr>
              <a:t>A Belief System Set For Success</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AC00C1FA-2BBC-4CF9-8B55-32CE38012D11}"/>
              </a:ext>
            </a:extLst>
          </p:cNvPr>
          <p:cNvSpPr/>
          <p:nvPr/>
        </p:nvSpPr>
        <p:spPr>
          <a:xfrm>
            <a:off x="1011870" y="1798476"/>
            <a:ext cx="10412722" cy="4462760"/>
          </a:xfrm>
          <a:prstGeom prst="rect">
            <a:avLst/>
          </a:prstGeom>
        </p:spPr>
        <p:txBody>
          <a:bodyPr wrap="square">
            <a:spAutoFit/>
          </a:bodyPr>
          <a:lstStyle/>
          <a:p>
            <a:pPr algn="just">
              <a:buFont typeface="Wingdings" panose="05000000000000000000" pitchFamily="2" charset="2"/>
              <a:buChar char="Ø"/>
            </a:pPr>
            <a:r>
              <a:rPr lang="en-AU" sz="2400" dirty="0">
                <a:solidFill>
                  <a:schemeClr val="bg1"/>
                </a:solidFill>
                <a:latin typeface="Arial" panose="020B0604020202020204" pitchFamily="34" charset="0"/>
                <a:cs typeface="Arial" panose="020B0604020202020204" pitchFamily="34" charset="0"/>
              </a:rPr>
              <a:t>The Quality of Your Questions Determine the Quality of your Life – Solution focused thinking, always looking forward </a:t>
            </a:r>
          </a:p>
          <a:p>
            <a:pPr algn="just">
              <a:buFont typeface="Wingdings" panose="05000000000000000000" pitchFamily="2" charset="2"/>
              <a:buChar char="Ø"/>
            </a:pPr>
            <a:endParaRPr lang="en-AU" sz="24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en-AU" sz="2400" dirty="0">
                <a:solidFill>
                  <a:schemeClr val="bg1"/>
                </a:solidFill>
                <a:latin typeface="Arial" panose="020B0604020202020204" pitchFamily="34" charset="0"/>
                <a:cs typeface="Arial" panose="020B0604020202020204" pitchFamily="34" charset="0"/>
              </a:rPr>
              <a:t>Concepts over Content</a:t>
            </a:r>
          </a:p>
          <a:p>
            <a:pPr algn="just">
              <a:buFont typeface="Wingdings" panose="05000000000000000000" pitchFamily="2" charset="2"/>
              <a:buChar char="Ø"/>
            </a:pPr>
            <a:endParaRPr lang="en-AU" sz="24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en-AU" sz="2400" dirty="0">
                <a:solidFill>
                  <a:schemeClr val="bg1"/>
                </a:solidFill>
                <a:latin typeface="Arial" panose="020B0604020202020204" pitchFamily="34" charset="0"/>
                <a:cs typeface="Arial" panose="020B0604020202020204" pitchFamily="34" charset="0"/>
              </a:rPr>
              <a:t>Pull yourself up by the bootstraps Dealing with Losses and Disappointments</a:t>
            </a:r>
          </a:p>
          <a:p>
            <a:pPr algn="just">
              <a:buFont typeface="Wingdings" panose="05000000000000000000" pitchFamily="2" charset="2"/>
              <a:buChar char="Ø"/>
            </a:pPr>
            <a:endParaRPr lang="en-AU" sz="24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en-AU" sz="2400" dirty="0">
                <a:solidFill>
                  <a:schemeClr val="bg1"/>
                </a:solidFill>
                <a:latin typeface="Arial" panose="020B0604020202020204" pitchFamily="34" charset="0"/>
                <a:cs typeface="Arial" panose="020B0604020202020204" pitchFamily="34" charset="0"/>
              </a:rPr>
              <a:t>Do best work when coming from a loss keep looking forward</a:t>
            </a:r>
          </a:p>
          <a:p>
            <a:pPr algn="just">
              <a:buFont typeface="Wingdings" panose="05000000000000000000" pitchFamily="2" charset="2"/>
              <a:buChar char="Ø"/>
            </a:pPr>
            <a:endParaRPr lang="en-AU" sz="24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en-AU" sz="2400" dirty="0">
                <a:solidFill>
                  <a:schemeClr val="bg1"/>
                </a:solidFill>
                <a:latin typeface="Arial" panose="020B0604020202020204" pitchFamily="34" charset="0"/>
                <a:cs typeface="Arial" panose="020B0604020202020204" pitchFamily="34" charset="0"/>
              </a:rPr>
              <a:t>Money Mindset</a:t>
            </a:r>
          </a:p>
          <a:p>
            <a:endParaRPr lang="en-AU" sz="2000" i="1" dirty="0">
              <a:solidFill>
                <a:schemeClr val="bg1"/>
              </a:solidFill>
            </a:endParaRPr>
          </a:p>
        </p:txBody>
      </p:sp>
      <p:pic>
        <p:nvPicPr>
          <p:cNvPr id="7" name="Picture 6">
            <a:extLst>
              <a:ext uri="{FF2B5EF4-FFF2-40B4-BE49-F238E27FC236}">
                <a16:creationId xmlns:a16="http://schemas.microsoft.com/office/drawing/2014/main" id="{D3E14658-B951-41BD-B684-6238037C8390}"/>
              </a:ext>
            </a:extLst>
          </p:cNvPr>
          <p:cNvPicPr>
            <a:picLocks noChangeAspect="1"/>
          </p:cNvPicPr>
          <p:nvPr/>
        </p:nvPicPr>
        <p:blipFill>
          <a:blip r:embed="rId3"/>
          <a:stretch>
            <a:fillRect/>
          </a:stretch>
        </p:blipFill>
        <p:spPr>
          <a:xfrm>
            <a:off x="9840416" y="4317020"/>
            <a:ext cx="1944216" cy="1944216"/>
          </a:xfrm>
          <a:prstGeom prst="rect">
            <a:avLst/>
          </a:prstGeom>
        </p:spPr>
      </p:pic>
    </p:spTree>
    <p:extLst>
      <p:ext uri="{BB962C8B-B14F-4D97-AF65-F5344CB8AC3E}">
        <p14:creationId xmlns:p14="http://schemas.microsoft.com/office/powerpoint/2010/main" val="11054203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Mantras</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AC00C1FA-2BBC-4CF9-8B55-32CE38012D11}"/>
              </a:ext>
            </a:extLst>
          </p:cNvPr>
          <p:cNvSpPr/>
          <p:nvPr/>
        </p:nvSpPr>
        <p:spPr>
          <a:xfrm>
            <a:off x="592864" y="1573377"/>
            <a:ext cx="10938120" cy="4524315"/>
          </a:xfrm>
          <a:prstGeom prst="rect">
            <a:avLst/>
          </a:prstGeom>
        </p:spPr>
        <p:txBody>
          <a:bodyPr wrap="square">
            <a:spAutoFit/>
          </a:bodyPr>
          <a:lstStyle/>
          <a:p>
            <a:pPr marL="457200" indent="-457200">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Trading system and risk management.</a:t>
            </a:r>
          </a:p>
          <a:p>
            <a:pPr marL="457200" indent="-457200" algn="just">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Connection between how we feel and the actions we take. </a:t>
            </a:r>
          </a:p>
          <a:p>
            <a:pPr marL="457200" indent="-457200">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Self – awareness.</a:t>
            </a:r>
          </a:p>
          <a:p>
            <a:pPr marL="457200" indent="-457200">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Trading behaviour.</a:t>
            </a:r>
          </a:p>
          <a:p>
            <a:pPr marL="457200" indent="-457200">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Your self-perception as a trader.</a:t>
            </a:r>
          </a:p>
          <a:p>
            <a:pPr marL="457200" indent="-457200">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Shifting focus from </a:t>
            </a:r>
            <a:r>
              <a:rPr lang="en-AU" sz="3200" dirty="0" err="1">
                <a:solidFill>
                  <a:schemeClr val="bg1"/>
                </a:solidFill>
                <a:latin typeface="Arial" panose="020B0604020202020204" pitchFamily="34" charset="0"/>
                <a:cs typeface="Arial" panose="020B0604020202020204" pitchFamily="34" charset="0"/>
              </a:rPr>
              <a:t>p&amp;l</a:t>
            </a:r>
            <a:r>
              <a:rPr lang="en-AU" sz="3200" dirty="0">
                <a:solidFill>
                  <a:schemeClr val="bg1"/>
                </a:solidFill>
                <a:latin typeface="Arial" panose="020B0604020202020204" pitchFamily="34" charset="0"/>
                <a:cs typeface="Arial" panose="020B0604020202020204" pitchFamily="34" charset="0"/>
              </a:rPr>
              <a:t> to good process. </a:t>
            </a:r>
          </a:p>
          <a:p>
            <a:pPr marL="457200" indent="-457200">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Identify good habits and repeat.</a:t>
            </a:r>
          </a:p>
          <a:p>
            <a:pPr marL="457200" indent="-457200">
              <a:buFont typeface="Wingdings" panose="05000000000000000000" pitchFamily="2" charset="2"/>
              <a:buChar char="Ø"/>
            </a:pPr>
            <a:r>
              <a:rPr lang="en-AU" sz="3200" dirty="0">
                <a:solidFill>
                  <a:schemeClr val="bg1"/>
                </a:solidFill>
                <a:latin typeface="Arial" panose="020B0604020202020204" pitchFamily="34" charset="0"/>
                <a:cs typeface="Arial" panose="020B0604020202020204" pitchFamily="34" charset="0"/>
              </a:rPr>
              <a:t>Visualisation and exposure training</a:t>
            </a:r>
            <a:endParaRPr lang="en-AU" sz="3200"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18958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Values</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AC00C1FA-2BBC-4CF9-8B55-32CE38012D11}"/>
              </a:ext>
            </a:extLst>
          </p:cNvPr>
          <p:cNvSpPr/>
          <p:nvPr/>
        </p:nvSpPr>
        <p:spPr>
          <a:xfrm>
            <a:off x="622592" y="1738579"/>
            <a:ext cx="9433848" cy="5940088"/>
          </a:xfrm>
          <a:prstGeom prst="rect">
            <a:avLst/>
          </a:prstGeom>
        </p:spPr>
        <p:txBody>
          <a:bodyPr wrap="square">
            <a:spAutoFit/>
          </a:bodyPr>
          <a:lstStyle/>
          <a:p>
            <a:pPr algn="just">
              <a:buFont typeface="Wingdings" panose="05000000000000000000" pitchFamily="2" charset="2"/>
              <a:buChar char="Ø"/>
            </a:pPr>
            <a:r>
              <a:rPr lang="en-AU" sz="3600" dirty="0">
                <a:solidFill>
                  <a:schemeClr val="bg1"/>
                </a:solidFill>
                <a:latin typeface="Arial" panose="020B0604020202020204" pitchFamily="34" charset="0"/>
                <a:cs typeface="Arial" panose="020B0604020202020204" pitchFamily="34" charset="0"/>
              </a:rPr>
              <a:t>Highest value = Independence</a:t>
            </a:r>
          </a:p>
          <a:p>
            <a:pPr algn="just">
              <a:buFont typeface="Wingdings" panose="05000000000000000000" pitchFamily="2" charset="2"/>
              <a:buChar char="Ø"/>
            </a:pPr>
            <a:r>
              <a:rPr lang="en-AU" sz="3600" dirty="0">
                <a:solidFill>
                  <a:schemeClr val="bg1"/>
                </a:solidFill>
                <a:latin typeface="Arial" panose="020B0604020202020204" pitchFamily="34" charset="0"/>
                <a:cs typeface="Arial" panose="020B0604020202020204" pitchFamily="34" charset="0"/>
              </a:rPr>
              <a:t>Focus / Focus / Focus</a:t>
            </a:r>
          </a:p>
          <a:p>
            <a:pPr algn="just">
              <a:buFont typeface="Wingdings" panose="05000000000000000000" pitchFamily="2" charset="2"/>
              <a:buChar char="Ø"/>
            </a:pPr>
            <a:r>
              <a:rPr lang="en-AU" sz="3600" dirty="0">
                <a:solidFill>
                  <a:schemeClr val="bg1"/>
                </a:solidFill>
                <a:latin typeface="Arial" panose="020B0604020202020204" pitchFamily="34" charset="0"/>
                <a:cs typeface="Arial" panose="020B0604020202020204" pitchFamily="34" charset="0"/>
              </a:rPr>
              <a:t>Results oriented</a:t>
            </a:r>
          </a:p>
          <a:p>
            <a:pPr algn="just">
              <a:buFont typeface="Wingdings" panose="05000000000000000000" pitchFamily="2" charset="2"/>
              <a:buChar char="Ø"/>
            </a:pPr>
            <a:r>
              <a:rPr lang="en-AU" sz="3600" dirty="0">
                <a:solidFill>
                  <a:schemeClr val="bg1"/>
                </a:solidFill>
                <a:latin typeface="Arial" panose="020B0604020202020204" pitchFamily="34" charset="0"/>
                <a:cs typeface="Arial" panose="020B0604020202020204" pitchFamily="34" charset="0"/>
              </a:rPr>
              <a:t>Knowledge</a:t>
            </a:r>
          </a:p>
          <a:p>
            <a:pPr algn="just">
              <a:buFont typeface="Wingdings" panose="05000000000000000000" pitchFamily="2" charset="2"/>
              <a:buChar char="Ø"/>
            </a:pPr>
            <a:r>
              <a:rPr lang="en-AU" sz="3600" dirty="0">
                <a:solidFill>
                  <a:schemeClr val="bg1"/>
                </a:solidFill>
                <a:latin typeface="Arial" panose="020B0604020202020204" pitchFamily="34" charset="0"/>
                <a:cs typeface="Arial" panose="020B0604020202020204" pitchFamily="34" charset="0"/>
              </a:rPr>
              <a:t>Integrity</a:t>
            </a:r>
          </a:p>
          <a:p>
            <a:pPr algn="just">
              <a:buFont typeface="Wingdings" panose="05000000000000000000" pitchFamily="2" charset="2"/>
              <a:buChar char="Ø"/>
            </a:pPr>
            <a:r>
              <a:rPr lang="en-AU" sz="3600" dirty="0">
                <a:solidFill>
                  <a:schemeClr val="bg1"/>
                </a:solidFill>
                <a:latin typeface="Arial" panose="020B0604020202020204" pitchFamily="34" charset="0"/>
                <a:cs typeface="Arial" panose="020B0604020202020204" pitchFamily="34" charset="0"/>
              </a:rPr>
              <a:t>Conscientiousness</a:t>
            </a:r>
          </a:p>
          <a:p>
            <a:pPr algn="just">
              <a:buFont typeface="Wingdings" panose="05000000000000000000" pitchFamily="2" charset="2"/>
              <a:buChar char="Ø"/>
            </a:pPr>
            <a:r>
              <a:rPr lang="en-AU" sz="3600" dirty="0">
                <a:solidFill>
                  <a:schemeClr val="bg1"/>
                </a:solidFill>
                <a:latin typeface="Arial" panose="020B0604020202020204" pitchFamily="34" charset="0"/>
                <a:cs typeface="Arial" panose="020B0604020202020204" pitchFamily="34" charset="0"/>
              </a:rPr>
              <a:t>High Standards</a:t>
            </a:r>
          </a:p>
          <a:p>
            <a:pPr algn="just">
              <a:buFont typeface="Wingdings" panose="05000000000000000000" pitchFamily="2" charset="2"/>
              <a:buChar char="Ø"/>
            </a:pPr>
            <a:r>
              <a:rPr lang="en-AU" sz="3600" dirty="0">
                <a:solidFill>
                  <a:schemeClr val="bg1"/>
                </a:solidFill>
                <a:latin typeface="Arial" panose="020B0604020202020204" pitchFamily="34" charset="0"/>
                <a:cs typeface="Arial" panose="020B0604020202020204" pitchFamily="34" charset="0"/>
              </a:rPr>
              <a:t>Courage</a:t>
            </a:r>
          </a:p>
          <a:p>
            <a:pPr algn="just">
              <a:buFont typeface="Wingdings" panose="05000000000000000000" pitchFamily="2" charset="2"/>
              <a:buChar char="Ø"/>
            </a:pPr>
            <a:endParaRPr lang="en-AU" sz="36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endParaRPr lang="en-AU" sz="3600" dirty="0">
              <a:solidFill>
                <a:schemeClr val="bg1"/>
              </a:solidFill>
              <a:latin typeface="Arial" panose="020B0604020202020204" pitchFamily="34" charset="0"/>
              <a:cs typeface="Arial" panose="020B0604020202020204" pitchFamily="34" charset="0"/>
            </a:endParaRPr>
          </a:p>
          <a:p>
            <a:endParaRPr lang="en-AU" sz="2000" i="1" dirty="0">
              <a:solidFill>
                <a:schemeClr val="bg1"/>
              </a:solidFill>
            </a:endParaRPr>
          </a:p>
        </p:txBody>
      </p:sp>
    </p:spTree>
    <p:extLst>
      <p:ext uri="{BB962C8B-B14F-4D97-AF65-F5344CB8AC3E}">
        <p14:creationId xmlns:p14="http://schemas.microsoft.com/office/powerpoint/2010/main" val="1536724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rgbClr val="00B0F0"/>
                </a:solidFill>
                <a:latin typeface="Verdana" pitchFamily="34" charset="0"/>
                <a:ea typeface="Verdana" pitchFamily="34" charset="0"/>
                <a:cs typeface="Verdana" pitchFamily="34" charset="0"/>
              </a:rPr>
              <a:t>General Advice Disclaimer</a:t>
            </a:r>
          </a:p>
        </p:txBody>
      </p:sp>
      <p:sp>
        <p:nvSpPr>
          <p:cNvPr id="3" name="Content Placeholder 2"/>
          <p:cNvSpPr>
            <a:spLocks noGrp="1"/>
          </p:cNvSpPr>
          <p:nvPr>
            <p:ph idx="1"/>
          </p:nvPr>
        </p:nvSpPr>
        <p:spPr>
          <a:xfrm>
            <a:off x="1981200" y="1556792"/>
            <a:ext cx="8229600" cy="4680520"/>
          </a:xfrm>
        </p:spPr>
        <p:txBody>
          <a:bodyPr>
            <a:noAutofit/>
          </a:bodyPr>
          <a:lstStyle/>
          <a:p>
            <a:pPr marL="118872" indent="0" algn="ctr">
              <a:buNone/>
            </a:pPr>
            <a:r>
              <a:rPr lang="en-US" sz="2400" b="1" dirty="0">
                <a:solidFill>
                  <a:srgbClr val="FF0000"/>
                </a:solidFill>
                <a:ea typeface="Palatino" charset="0"/>
                <a:cs typeface="Palatino" charset="0"/>
              </a:rPr>
              <a:t>Trading involves the risk of loss</a:t>
            </a:r>
            <a:r>
              <a:rPr lang="en-US" sz="1600" b="1" dirty="0">
                <a:solidFill>
                  <a:srgbClr val="FF0000"/>
                </a:solidFill>
                <a:ea typeface="Palatino" charset="0"/>
                <a:cs typeface="Palatino" charset="0"/>
              </a:rPr>
              <a:t>. </a:t>
            </a:r>
          </a:p>
          <a:p>
            <a:pPr marL="118872" indent="0" algn="just">
              <a:buNone/>
            </a:pPr>
            <a:r>
              <a:rPr lang="en-US" sz="1600" b="1" dirty="0">
                <a:solidFill>
                  <a:schemeClr val="bg1"/>
                </a:solidFill>
                <a:ea typeface="Palatino" charset="0"/>
                <a:cs typeface="Palatino" charset="0"/>
              </a:rPr>
              <a:t>This presentation is for educational purposes only and should not be solely relied upon as a recommendation or invitation to enter into a particular transaction or to apply a particular trading strategy. It is also not intended to be a substitute for professional counseling, therapy or medical treatment nor is it intended to diagnose or treat any psychological condition.</a:t>
            </a:r>
          </a:p>
          <a:p>
            <a:pPr marL="118872" indent="0" algn="just">
              <a:buNone/>
            </a:pPr>
            <a:endParaRPr lang="en-US" sz="800" b="1" dirty="0">
              <a:solidFill>
                <a:schemeClr val="bg1"/>
              </a:solidFill>
              <a:ea typeface="Palatino" charset="0"/>
              <a:cs typeface="Palatino" charset="0"/>
            </a:endParaRPr>
          </a:p>
          <a:p>
            <a:pPr marL="118872" indent="0" algn="just">
              <a:buNone/>
            </a:pPr>
            <a:r>
              <a:rPr lang="en-US" sz="1600" b="1" dirty="0">
                <a:solidFill>
                  <a:schemeClr val="bg1"/>
                </a:solidFill>
                <a:ea typeface="Palatino" charset="0"/>
                <a:cs typeface="Palatino" charset="0"/>
              </a:rPr>
              <a:t>You should not engage in trading, unless you understand the nature of the relevant markets, the rules and application of these rules to the strategy/strategies you are trading, the products and the full extent of your exposure to risk of financial loss.</a:t>
            </a:r>
          </a:p>
          <a:p>
            <a:pPr algn="just"/>
            <a:endParaRPr lang="en-US" sz="800" dirty="0">
              <a:solidFill>
                <a:schemeClr val="bg1"/>
              </a:solidFill>
              <a:ea typeface="Palatino" charset="0"/>
              <a:cs typeface="Palatino" charset="0"/>
            </a:endParaRPr>
          </a:p>
          <a:p>
            <a:pPr algn="just">
              <a:buClr>
                <a:srgbClr val="00B0F0"/>
              </a:buClr>
            </a:pPr>
            <a:r>
              <a:rPr lang="en-US" sz="1600" dirty="0">
                <a:solidFill>
                  <a:schemeClr val="bg1"/>
                </a:solidFill>
                <a:ea typeface="Palatino" charset="0"/>
                <a:cs typeface="Palatino" charset="0"/>
              </a:rPr>
              <a:t>(i) The information contained in this presentation has been prepared without taking account the objectives, financial situations or needs of any particular client: and</a:t>
            </a:r>
          </a:p>
          <a:p>
            <a:pPr algn="just">
              <a:buClr>
                <a:srgbClr val="00B0F0"/>
              </a:buClr>
            </a:pPr>
            <a:endParaRPr lang="en-US" sz="800" dirty="0">
              <a:solidFill>
                <a:schemeClr val="bg1"/>
              </a:solidFill>
              <a:ea typeface="Palatino" charset="0"/>
              <a:cs typeface="Palatino" charset="0"/>
            </a:endParaRPr>
          </a:p>
          <a:p>
            <a:pPr algn="just">
              <a:buClr>
                <a:srgbClr val="00B0F0"/>
              </a:buClr>
            </a:pPr>
            <a:r>
              <a:rPr lang="en-US" sz="1600" dirty="0">
                <a:solidFill>
                  <a:schemeClr val="bg1"/>
                </a:solidFill>
                <a:ea typeface="Palatino" charset="0"/>
                <a:cs typeface="Palatino" charset="0"/>
              </a:rPr>
              <a:t>(ii) Because of that, the attendee should, before acting on any information, consider the appropriateness of the information, having regard to their personal objectives, financial situation and needs and must seek professional advice.</a:t>
            </a:r>
          </a:p>
          <a:p>
            <a:pPr algn="just">
              <a:buClr>
                <a:srgbClr val="00B0F0"/>
              </a:buClr>
            </a:pPr>
            <a:endParaRPr lang="en-US" sz="800" dirty="0">
              <a:solidFill>
                <a:schemeClr val="bg1"/>
              </a:solidFill>
              <a:ea typeface="Palatino" charset="0"/>
              <a:cs typeface="Palatino" charset="0"/>
            </a:endParaRPr>
          </a:p>
          <a:p>
            <a:pPr marL="118872" indent="0" algn="just">
              <a:buClr>
                <a:srgbClr val="00B0F0"/>
              </a:buClr>
              <a:buNone/>
            </a:pPr>
            <a:r>
              <a:rPr lang="en-AU" sz="1600" b="1" dirty="0">
                <a:solidFill>
                  <a:schemeClr val="bg1"/>
                </a:solidFill>
                <a:ea typeface="Palatino" charset="0"/>
                <a:cs typeface="Palatino" charset="0"/>
              </a:rPr>
              <a:t>By attending this presentation you do so at your own will and in doing so waive liability to any claims against the host, presenter and any associated organisations and people. </a:t>
            </a:r>
            <a:endParaRPr lang="en-US" sz="1600" b="1" dirty="0">
              <a:solidFill>
                <a:schemeClr val="bg1"/>
              </a:solidFill>
              <a:ea typeface="Palatino" charset="0"/>
              <a:cs typeface="Palatino" charset="0"/>
            </a:endParaRPr>
          </a:p>
        </p:txBody>
      </p:sp>
      <p:pic>
        <p:nvPicPr>
          <p:cNvPr id="4"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697" y="1420687"/>
            <a:ext cx="12529393" cy="272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40689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Still Human</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AC00C1FA-2BBC-4CF9-8B55-32CE38012D11}"/>
              </a:ext>
            </a:extLst>
          </p:cNvPr>
          <p:cNvSpPr/>
          <p:nvPr/>
        </p:nvSpPr>
        <p:spPr>
          <a:xfrm>
            <a:off x="622592" y="1738579"/>
            <a:ext cx="9433848" cy="4278094"/>
          </a:xfrm>
          <a:prstGeom prst="rect">
            <a:avLst/>
          </a:prstGeom>
        </p:spPr>
        <p:txBody>
          <a:bodyPr wrap="square">
            <a:spAutoFit/>
          </a:bodyPr>
          <a:lstStyle/>
          <a:p>
            <a:pPr algn="just">
              <a:buFont typeface="Wingdings" panose="05000000000000000000" pitchFamily="2" charset="2"/>
              <a:buChar char="Ø"/>
            </a:pPr>
            <a:r>
              <a:rPr lang="en-AU" sz="3600" dirty="0">
                <a:solidFill>
                  <a:schemeClr val="bg1"/>
                </a:solidFill>
                <a:latin typeface="Arial" panose="020B0604020202020204" pitchFamily="34" charset="0"/>
                <a:cs typeface="Arial" panose="020B0604020202020204" pitchFamily="34" charset="0"/>
              </a:rPr>
              <a:t>Overtrades</a:t>
            </a:r>
          </a:p>
          <a:p>
            <a:pPr algn="just">
              <a:buFont typeface="Wingdings" panose="05000000000000000000" pitchFamily="2" charset="2"/>
              <a:buChar char="Ø"/>
            </a:pPr>
            <a:r>
              <a:rPr lang="en-AU" sz="3600" dirty="0">
                <a:solidFill>
                  <a:schemeClr val="bg1"/>
                </a:solidFill>
                <a:latin typeface="Arial" panose="020B0604020202020204" pitchFamily="34" charset="0"/>
                <a:cs typeface="Arial" panose="020B0604020202020204" pitchFamily="34" charset="0"/>
              </a:rPr>
              <a:t>Mismanages Trades</a:t>
            </a:r>
          </a:p>
          <a:p>
            <a:pPr algn="just">
              <a:buFont typeface="Wingdings" panose="05000000000000000000" pitchFamily="2" charset="2"/>
              <a:buChar char="Ø"/>
            </a:pPr>
            <a:r>
              <a:rPr lang="en-AU" sz="3600" dirty="0">
                <a:solidFill>
                  <a:schemeClr val="bg1"/>
                </a:solidFill>
                <a:latin typeface="Arial" panose="020B0604020202020204" pitchFamily="34" charset="0"/>
                <a:cs typeface="Arial" panose="020B0604020202020204" pitchFamily="34" charset="0"/>
              </a:rPr>
              <a:t>Gets Annoyed</a:t>
            </a:r>
          </a:p>
          <a:p>
            <a:pPr algn="just">
              <a:buFont typeface="Wingdings" panose="05000000000000000000" pitchFamily="2" charset="2"/>
              <a:buChar char="Ø"/>
            </a:pPr>
            <a:endParaRPr lang="en-AU" sz="3600" dirty="0">
              <a:solidFill>
                <a:schemeClr val="bg1"/>
              </a:solidFill>
              <a:latin typeface="Arial" panose="020B0604020202020204" pitchFamily="34" charset="0"/>
              <a:cs typeface="Arial" panose="020B0604020202020204" pitchFamily="34" charset="0"/>
            </a:endParaRPr>
          </a:p>
          <a:p>
            <a:pPr algn="ctr"/>
            <a:r>
              <a:rPr lang="en-AU" sz="3600" dirty="0">
                <a:solidFill>
                  <a:schemeClr val="bg1"/>
                </a:solidFill>
                <a:latin typeface="Arial" panose="020B0604020202020204" pitchFamily="34" charset="0"/>
                <a:cs typeface="Arial" panose="020B0604020202020204" pitchFamily="34" charset="0"/>
              </a:rPr>
              <a:t>And still performs on the highest level</a:t>
            </a:r>
          </a:p>
          <a:p>
            <a:pPr algn="just">
              <a:buFont typeface="Wingdings" panose="05000000000000000000" pitchFamily="2" charset="2"/>
              <a:buChar char="Ø"/>
            </a:pPr>
            <a:endParaRPr lang="en-AU" sz="3600" dirty="0">
              <a:solidFill>
                <a:schemeClr val="bg1"/>
              </a:solidFill>
              <a:latin typeface="Arial" panose="020B0604020202020204" pitchFamily="34" charset="0"/>
              <a:cs typeface="Arial" panose="020B0604020202020204" pitchFamily="34" charset="0"/>
            </a:endParaRPr>
          </a:p>
          <a:p>
            <a:pPr algn="just">
              <a:buFont typeface="Wingdings" panose="05000000000000000000" pitchFamily="2" charset="2"/>
              <a:buChar char="Ø"/>
            </a:pPr>
            <a:endParaRPr lang="en-AU" sz="3600" dirty="0">
              <a:solidFill>
                <a:schemeClr val="bg1"/>
              </a:solidFill>
              <a:latin typeface="Arial" panose="020B0604020202020204" pitchFamily="34" charset="0"/>
              <a:cs typeface="Arial" panose="020B0604020202020204" pitchFamily="34" charset="0"/>
            </a:endParaRPr>
          </a:p>
          <a:p>
            <a:endParaRPr lang="en-AU" sz="2000" i="1" dirty="0">
              <a:solidFill>
                <a:schemeClr val="bg1"/>
              </a:solidFill>
            </a:endParaRPr>
          </a:p>
        </p:txBody>
      </p:sp>
    </p:spTree>
    <p:extLst>
      <p:ext uri="{BB962C8B-B14F-4D97-AF65-F5344CB8AC3E}">
        <p14:creationId xmlns:p14="http://schemas.microsoft.com/office/powerpoint/2010/main" val="7157585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BD6CC9E-E024-40FF-BC85-606748E8C60C}"/>
              </a:ext>
            </a:extLst>
          </p:cNvPr>
          <p:cNvSpPr txBox="1"/>
          <p:nvPr/>
        </p:nvSpPr>
        <p:spPr>
          <a:xfrm>
            <a:off x="1631504" y="5445224"/>
            <a:ext cx="9289032" cy="523220"/>
          </a:xfrm>
          <a:prstGeom prst="rect">
            <a:avLst/>
          </a:prstGeom>
          <a:noFill/>
        </p:spPr>
        <p:txBody>
          <a:bodyPr wrap="square" rtlCol="0">
            <a:spAutoFit/>
          </a:bodyPr>
          <a:lstStyle/>
          <a:p>
            <a:r>
              <a:rPr lang="en-AU" sz="2800" dirty="0">
                <a:solidFill>
                  <a:schemeClr val="bg1"/>
                </a:solidFill>
                <a:latin typeface="Arial" panose="020B0604020202020204" pitchFamily="34" charset="0"/>
                <a:cs typeface="Arial" panose="020B0604020202020204" pitchFamily="34" charset="0"/>
              </a:rPr>
              <a:t>https://lindaraschke.net/wp-content/uploads/Dines-2.pdf</a:t>
            </a:r>
          </a:p>
        </p:txBody>
      </p:sp>
      <p:pic>
        <p:nvPicPr>
          <p:cNvPr id="5" name="Picture 4">
            <a:extLst>
              <a:ext uri="{FF2B5EF4-FFF2-40B4-BE49-F238E27FC236}">
                <a16:creationId xmlns:a16="http://schemas.microsoft.com/office/drawing/2014/main" id="{C7287CBA-B3B4-461C-A78E-C93C6768CBEB}"/>
              </a:ext>
            </a:extLst>
          </p:cNvPr>
          <p:cNvPicPr>
            <a:picLocks noChangeAspect="1"/>
          </p:cNvPicPr>
          <p:nvPr/>
        </p:nvPicPr>
        <p:blipFill>
          <a:blip r:embed="rId2"/>
          <a:stretch>
            <a:fillRect/>
          </a:stretch>
        </p:blipFill>
        <p:spPr>
          <a:xfrm>
            <a:off x="6600056" y="2492896"/>
            <a:ext cx="4743450" cy="2057400"/>
          </a:xfrm>
          <a:prstGeom prst="rect">
            <a:avLst/>
          </a:prstGeom>
        </p:spPr>
      </p:pic>
      <p:pic>
        <p:nvPicPr>
          <p:cNvPr id="7" name="Picture 6">
            <a:extLst>
              <a:ext uri="{FF2B5EF4-FFF2-40B4-BE49-F238E27FC236}">
                <a16:creationId xmlns:a16="http://schemas.microsoft.com/office/drawing/2014/main" id="{A537174A-B820-45C2-BA39-FE4AA8C435A1}"/>
              </a:ext>
            </a:extLst>
          </p:cNvPr>
          <p:cNvPicPr>
            <a:picLocks noChangeAspect="1"/>
          </p:cNvPicPr>
          <p:nvPr/>
        </p:nvPicPr>
        <p:blipFill>
          <a:blip r:embed="rId3"/>
          <a:stretch>
            <a:fillRect/>
          </a:stretch>
        </p:blipFill>
        <p:spPr>
          <a:xfrm>
            <a:off x="1415481" y="1706650"/>
            <a:ext cx="4176464" cy="3497595"/>
          </a:xfrm>
          <a:prstGeom prst="rect">
            <a:avLst/>
          </a:prstGeom>
        </p:spPr>
      </p:pic>
    </p:spTree>
    <p:extLst>
      <p:ext uri="{BB962C8B-B14F-4D97-AF65-F5344CB8AC3E}">
        <p14:creationId xmlns:p14="http://schemas.microsoft.com/office/powerpoint/2010/main" val="28423913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Thank You</a:t>
            </a:r>
          </a:p>
        </p:txBody>
      </p:sp>
      <p:sp>
        <p:nvSpPr>
          <p:cNvPr id="3" name="Content Placeholder 2"/>
          <p:cNvSpPr>
            <a:spLocks noGrp="1"/>
          </p:cNvSpPr>
          <p:nvPr>
            <p:ph idx="1"/>
          </p:nvPr>
        </p:nvSpPr>
        <p:spPr>
          <a:xfrm>
            <a:off x="335360" y="1703183"/>
            <a:ext cx="12097344" cy="3454009"/>
          </a:xfrm>
        </p:spPr>
        <p:txBody>
          <a:bodyPr>
            <a:normAutofit fontScale="32500" lnSpcReduction="20000"/>
          </a:bodyPr>
          <a:lstStyle/>
          <a:p>
            <a:pPr marL="118872" indent="0" algn="just">
              <a:buNone/>
            </a:pPr>
            <a:endParaRPr lang="en-US" sz="2800" b="1" i="1" dirty="0">
              <a:solidFill>
                <a:schemeClr val="bg1"/>
              </a:solidFill>
            </a:endParaRPr>
          </a:p>
          <a:p>
            <a:pPr marL="118872" indent="0" algn="just">
              <a:buNone/>
            </a:pPr>
            <a:r>
              <a:rPr lang="en-US" sz="8600" b="1" i="1" dirty="0">
                <a:solidFill>
                  <a:schemeClr val="bg1"/>
                </a:solidFill>
                <a:latin typeface="Arial" panose="020B0604020202020204" pitchFamily="34" charset="0"/>
                <a:cs typeface="Arial" panose="020B0604020202020204" pitchFamily="34" charset="0"/>
              </a:rPr>
              <a:t>Every  Successful Trader Had A Dark Past and Every Losing Trader Has a Bright Future</a:t>
            </a:r>
          </a:p>
          <a:p>
            <a:pPr marL="118872" indent="0" algn="just">
              <a:buNone/>
            </a:pPr>
            <a:r>
              <a:rPr lang="en-US" sz="8600" b="1" i="1" dirty="0">
                <a:solidFill>
                  <a:schemeClr val="bg1"/>
                </a:solidFill>
                <a:latin typeface="Arial" panose="020B0604020202020204" pitchFamily="34" charset="0"/>
                <a:cs typeface="Arial" panose="020B0604020202020204" pitchFamily="34" charset="0"/>
              </a:rPr>
              <a:t>- Mandi Pour Rafsendjani</a:t>
            </a:r>
          </a:p>
          <a:p>
            <a:pPr marL="118872" indent="0" algn="just">
              <a:buNone/>
            </a:pPr>
            <a:endParaRPr lang="en-US" sz="8600" b="1" i="1" dirty="0">
              <a:solidFill>
                <a:schemeClr val="bg1"/>
              </a:solidFill>
              <a:latin typeface="Arial" panose="020B0604020202020204" pitchFamily="34" charset="0"/>
              <a:cs typeface="Arial" panose="020B0604020202020204" pitchFamily="34" charset="0"/>
            </a:endParaRPr>
          </a:p>
          <a:p>
            <a:pPr marL="118872" indent="0" algn="just">
              <a:buNone/>
            </a:pPr>
            <a:endParaRPr lang="en-US" sz="8600" b="1" i="1" dirty="0">
              <a:solidFill>
                <a:schemeClr val="bg1"/>
              </a:solidFill>
              <a:latin typeface="Arial" panose="020B0604020202020204" pitchFamily="34" charset="0"/>
              <a:cs typeface="Arial" panose="020B0604020202020204" pitchFamily="34" charset="0"/>
            </a:endParaRPr>
          </a:p>
          <a:p>
            <a:pPr marL="118872" indent="0" algn="just">
              <a:buNone/>
            </a:pPr>
            <a:r>
              <a:rPr lang="en-US" sz="8600" b="1" i="1" dirty="0">
                <a:solidFill>
                  <a:schemeClr val="bg1"/>
                </a:solidFill>
                <a:latin typeface="Arial" panose="020B0604020202020204" pitchFamily="34" charset="0"/>
                <a:cs typeface="Arial" panose="020B0604020202020204" pitchFamily="34" charset="0"/>
              </a:rPr>
              <a:t>Though No One Can Go Back And Make A Brand New Start, Anyone Can Start From Now And Make A Brand New End.	 </a:t>
            </a:r>
            <a:br>
              <a:rPr lang="en-US" sz="8600" b="1" i="1" dirty="0">
                <a:solidFill>
                  <a:schemeClr val="bg1"/>
                </a:solidFill>
                <a:latin typeface="Arial" panose="020B0604020202020204" pitchFamily="34" charset="0"/>
                <a:cs typeface="Arial" panose="020B0604020202020204" pitchFamily="34" charset="0"/>
              </a:rPr>
            </a:br>
            <a:br>
              <a:rPr lang="en-US" sz="8600" b="1" i="1" dirty="0">
                <a:solidFill>
                  <a:schemeClr val="bg1"/>
                </a:solidFill>
                <a:latin typeface="Arial" panose="020B0604020202020204" pitchFamily="34" charset="0"/>
                <a:cs typeface="Arial" panose="020B0604020202020204" pitchFamily="34" charset="0"/>
              </a:rPr>
            </a:br>
            <a:r>
              <a:rPr lang="en-US" sz="8600" b="1" i="1" dirty="0">
                <a:solidFill>
                  <a:schemeClr val="bg1"/>
                </a:solidFill>
                <a:latin typeface="Arial" panose="020B0604020202020204" pitchFamily="34" charset="0"/>
                <a:cs typeface="Arial" panose="020B0604020202020204" pitchFamily="34" charset="0"/>
              </a:rPr>
              <a:t>~ Carl Bard</a:t>
            </a:r>
            <a:r>
              <a:rPr lang="en-US" sz="8600" b="1" dirty="0">
                <a:solidFill>
                  <a:schemeClr val="bg1"/>
                </a:solidFill>
                <a:latin typeface="Arial" panose="020B0604020202020204" pitchFamily="34" charset="0"/>
                <a:cs typeface="Arial" panose="020B0604020202020204" pitchFamily="34" charset="0"/>
              </a:rPr>
              <a:t> </a:t>
            </a:r>
          </a:p>
          <a:p>
            <a:pPr algn="just"/>
            <a:endParaRPr lang="en-AU" sz="2800" dirty="0"/>
          </a:p>
        </p:txBody>
      </p:sp>
      <p:sp>
        <p:nvSpPr>
          <p:cNvPr id="4" name="Rectangle 3">
            <a:extLst>
              <a:ext uri="{FF2B5EF4-FFF2-40B4-BE49-F238E27FC236}">
                <a16:creationId xmlns:a16="http://schemas.microsoft.com/office/drawing/2014/main" id="{B9EB0E3D-E9E1-4772-ABDC-B4C8CB9ED8E7}"/>
              </a:ext>
            </a:extLst>
          </p:cNvPr>
          <p:cNvSpPr/>
          <p:nvPr/>
        </p:nvSpPr>
        <p:spPr>
          <a:xfrm>
            <a:off x="4439816" y="4869160"/>
            <a:ext cx="6480720" cy="1323439"/>
          </a:xfrm>
          <a:prstGeom prst="rect">
            <a:avLst/>
          </a:prstGeom>
        </p:spPr>
        <p:txBody>
          <a:bodyPr wrap="square">
            <a:spAutoFit/>
          </a:bodyPr>
          <a:lstStyle/>
          <a:p>
            <a:r>
              <a:rPr lang="en-US" sz="4000" b="1" dirty="0">
                <a:solidFill>
                  <a:schemeClr val="accent1">
                    <a:lumMod val="60000"/>
                    <a:lumOff val="40000"/>
                  </a:schemeClr>
                </a:solidFill>
                <a:latin typeface="Arial" panose="020B0604020202020204" pitchFamily="34" charset="0"/>
                <a:cs typeface="Arial" panose="020B0604020202020204" pitchFamily="34" charset="0"/>
              </a:rPr>
              <a:t>Yet - Trading is Still the Best Job In The World!</a:t>
            </a:r>
            <a:endParaRPr lang="en-AU"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1096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dirty="0">
                <a:solidFill>
                  <a:schemeClr val="bg1"/>
                </a:solidFill>
              </a:rPr>
              <a:t>“The Fastest Way To Succeed in Trading is to Model Those Who Already Succeeded”</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0051DD2D-29F1-4892-B3E1-8D417F8EC2A5}"/>
              </a:ext>
            </a:extLst>
          </p:cNvPr>
          <p:cNvSpPr txBox="1"/>
          <p:nvPr/>
        </p:nvSpPr>
        <p:spPr>
          <a:xfrm>
            <a:off x="551384" y="5217007"/>
            <a:ext cx="10382944" cy="984885"/>
          </a:xfrm>
          <a:prstGeom prst="rect">
            <a:avLst/>
          </a:prstGeom>
          <a:noFill/>
        </p:spPr>
        <p:txBody>
          <a:bodyPr wrap="square" rtlCol="0">
            <a:spAutoFit/>
          </a:bodyPr>
          <a:lstStyle/>
          <a:p>
            <a:pPr algn="ctr"/>
            <a:r>
              <a:rPr lang="en-AU" sz="2000" dirty="0">
                <a:solidFill>
                  <a:schemeClr val="bg1"/>
                </a:solidFill>
                <a:latin typeface="Arial" panose="020B0604020202020204" pitchFamily="34" charset="0"/>
                <a:cs typeface="Arial" panose="020B0604020202020204" pitchFamily="34" charset="0"/>
              </a:rPr>
              <a:t>Reading Trading Sardines through the Eyes of An Expert In Human Behaviour </a:t>
            </a:r>
            <a:endParaRPr lang="en-AU" dirty="0"/>
          </a:p>
          <a:p>
            <a:pPr algn="ctr"/>
            <a:r>
              <a:rPr lang="en-AU" dirty="0">
                <a:solidFill>
                  <a:srgbClr val="FF0000"/>
                </a:solidFill>
              </a:rPr>
              <a:t>Please note this presentation is MY OWN  VIEWPOINTS </a:t>
            </a:r>
          </a:p>
          <a:p>
            <a:pPr algn="ctr"/>
            <a:endParaRPr lang="en-AU" sz="2000"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03F6B4B4-BBC6-40A0-9059-BFC49DF9FBBB}"/>
              </a:ext>
            </a:extLst>
          </p:cNvPr>
          <p:cNvPicPr>
            <a:picLocks noChangeAspect="1"/>
          </p:cNvPicPr>
          <p:nvPr/>
        </p:nvPicPr>
        <p:blipFill>
          <a:blip r:embed="rId3"/>
          <a:stretch>
            <a:fillRect/>
          </a:stretch>
        </p:blipFill>
        <p:spPr>
          <a:xfrm>
            <a:off x="4062412" y="2028825"/>
            <a:ext cx="4067175" cy="2800350"/>
          </a:xfrm>
          <a:prstGeom prst="rect">
            <a:avLst/>
          </a:prstGeom>
        </p:spPr>
      </p:pic>
    </p:spTree>
    <p:extLst>
      <p:ext uri="{BB962C8B-B14F-4D97-AF65-F5344CB8AC3E}">
        <p14:creationId xmlns:p14="http://schemas.microsoft.com/office/powerpoint/2010/main" val="2516772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Trading Sardines </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B7C70F06-40D9-4726-806B-05B9AF74E5E7}"/>
              </a:ext>
            </a:extLst>
          </p:cNvPr>
          <p:cNvSpPr/>
          <p:nvPr/>
        </p:nvSpPr>
        <p:spPr>
          <a:xfrm>
            <a:off x="335360" y="1848476"/>
            <a:ext cx="11521280" cy="4524315"/>
          </a:xfrm>
          <a:prstGeom prst="rect">
            <a:avLst/>
          </a:prstGeom>
        </p:spPr>
        <p:txBody>
          <a:bodyPr wrap="square">
            <a:spAutoFit/>
          </a:bodyPr>
          <a:lstStyle/>
          <a:p>
            <a:r>
              <a:rPr lang="en-AU" sz="2400" dirty="0">
                <a:solidFill>
                  <a:schemeClr val="accent1"/>
                </a:solidFill>
                <a:latin typeface="Arial" panose="020B0604020202020204" pitchFamily="34" charset="0"/>
                <a:cs typeface="Arial" panose="020B0604020202020204" pitchFamily="34" charset="0"/>
              </a:rPr>
              <a:t> </a:t>
            </a:r>
            <a:r>
              <a:rPr lang="en-US" sz="2400" dirty="0">
                <a:solidFill>
                  <a:schemeClr val="bg1"/>
                </a:solidFill>
                <a:latin typeface="Arial" panose="020B0604020202020204" pitchFamily="34" charset="0"/>
                <a:cs typeface="Arial" panose="020B0604020202020204" pitchFamily="34" charset="0"/>
              </a:rPr>
              <a:t> </a:t>
            </a:r>
            <a:endParaRPr lang="en-AU" sz="2400" dirty="0">
              <a:solidFill>
                <a:schemeClr val="bg1"/>
              </a:solidFill>
              <a:latin typeface="Arial" panose="020B0604020202020204" pitchFamily="34" charset="0"/>
              <a:cs typeface="Arial" panose="020B0604020202020204" pitchFamily="34" charset="0"/>
            </a:endParaRPr>
          </a:p>
          <a:p>
            <a:pPr algn="ctr"/>
            <a:r>
              <a:rPr lang="en-AU" sz="2400" b="1" i="1" dirty="0">
                <a:solidFill>
                  <a:schemeClr val="bg1"/>
                </a:solidFill>
                <a:latin typeface="Arial" panose="020B0604020202020204" pitchFamily="34" charset="0"/>
                <a:cs typeface="Arial" panose="020B0604020202020204" pitchFamily="34" charset="0"/>
              </a:rPr>
              <a:t>“Life can be unpredictable and the life of a trader is laced with uncertainty.”</a:t>
            </a:r>
          </a:p>
          <a:p>
            <a:endParaRPr lang="en-AU" sz="2400" b="1" i="1" dirty="0">
              <a:solidFill>
                <a:schemeClr val="bg1"/>
              </a:solidFill>
              <a:latin typeface="Arial" panose="020B0604020202020204" pitchFamily="34" charset="0"/>
              <a:cs typeface="Arial" panose="020B0604020202020204" pitchFamily="34" charset="0"/>
            </a:endParaRPr>
          </a:p>
          <a:p>
            <a:pPr algn="just"/>
            <a:r>
              <a:rPr lang="en-US" sz="2400" dirty="0">
                <a:solidFill>
                  <a:schemeClr val="bg1"/>
                </a:solidFill>
                <a:latin typeface="Arial" panose="020B0604020202020204" pitchFamily="34" charset="0"/>
                <a:cs typeface="Arial" panose="020B0604020202020204" pitchFamily="34" charset="0"/>
              </a:rPr>
              <a:t>“This is my journey as a trader where my knack for being on the wrong side of outliers and unforeseen events is well beyond random. Some of the challenges and obstacles along the way were self-created. Some were plain old bad luck. But part of this story is about how to pull yourself up by the bootstraps yet one more time and keep a positive attitude.  How to persevere and the work and single-mindedness required to succeed. Above all, how to maintain a healthy sense of humor to keep one's sanity.”</a:t>
            </a:r>
          </a:p>
          <a:p>
            <a:endParaRPr lang="en-US" sz="2400" dirty="0">
              <a:solidFill>
                <a:schemeClr val="bg1"/>
              </a:solidFill>
              <a:latin typeface="Arial" panose="020B0604020202020204" pitchFamily="34" charset="0"/>
              <a:cs typeface="Arial" panose="020B0604020202020204" pitchFamily="34" charset="0"/>
            </a:endParaRPr>
          </a:p>
          <a:p>
            <a:endParaRPr lang="en-AU" sz="2400" dirty="0">
              <a:solidFill>
                <a:schemeClr val="bg1"/>
              </a:solidFill>
              <a:latin typeface="Arial" panose="020B0604020202020204" pitchFamily="34" charset="0"/>
              <a:cs typeface="Arial" panose="020B0604020202020204" pitchFamily="34" charset="0"/>
            </a:endParaRPr>
          </a:p>
        </p:txBody>
      </p:sp>
      <p:pic>
        <p:nvPicPr>
          <p:cNvPr id="1026" name="Picture 2" descr="Image result for linda raschke spreadsheets">
            <a:extLst>
              <a:ext uri="{FF2B5EF4-FFF2-40B4-BE49-F238E27FC236}">
                <a16:creationId xmlns:a16="http://schemas.microsoft.com/office/drawing/2014/main" id="{0CF10B1F-C627-4696-B32D-BA22A3A982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6240" y="44624"/>
            <a:ext cx="2816427" cy="2163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0101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The Famous Botched Bean Trade</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A330E50A-BCFC-413C-B8F0-945982F5A88F}"/>
              </a:ext>
            </a:extLst>
          </p:cNvPr>
          <p:cNvPicPr/>
          <p:nvPr/>
        </p:nvPicPr>
        <p:blipFill>
          <a:blip r:embed="rId3"/>
          <a:stretch>
            <a:fillRect/>
          </a:stretch>
        </p:blipFill>
        <p:spPr>
          <a:xfrm>
            <a:off x="3071664" y="1720099"/>
            <a:ext cx="6196255" cy="3500214"/>
          </a:xfrm>
          <a:prstGeom prst="rect">
            <a:avLst/>
          </a:prstGeom>
        </p:spPr>
      </p:pic>
      <p:sp>
        <p:nvSpPr>
          <p:cNvPr id="3" name="TextBox 2">
            <a:extLst>
              <a:ext uri="{FF2B5EF4-FFF2-40B4-BE49-F238E27FC236}">
                <a16:creationId xmlns:a16="http://schemas.microsoft.com/office/drawing/2014/main" id="{672949E7-C65B-4F3D-86DB-87F30B8A5E6D}"/>
              </a:ext>
            </a:extLst>
          </p:cNvPr>
          <p:cNvSpPr txBox="1"/>
          <p:nvPr/>
        </p:nvSpPr>
        <p:spPr>
          <a:xfrm>
            <a:off x="2783632" y="5517232"/>
            <a:ext cx="7848872" cy="646331"/>
          </a:xfrm>
          <a:prstGeom prst="rect">
            <a:avLst/>
          </a:prstGeom>
          <a:noFill/>
        </p:spPr>
        <p:txBody>
          <a:bodyPr wrap="square" rtlCol="0">
            <a:spAutoFit/>
          </a:bodyPr>
          <a:lstStyle/>
          <a:p>
            <a:pPr lvl="0" algn="ctr"/>
            <a:r>
              <a:rPr lang="en-AU" b="1" dirty="0"/>
              <a:t>“Don’t look back. Only move forward, so the feet keep marching forward and the feelings get left behind in the dust” p177</a:t>
            </a:r>
            <a:endParaRPr lang="en-AU" dirty="0"/>
          </a:p>
        </p:txBody>
      </p:sp>
    </p:spTree>
    <p:extLst>
      <p:ext uri="{BB962C8B-B14F-4D97-AF65-F5344CB8AC3E}">
        <p14:creationId xmlns:p14="http://schemas.microsoft.com/office/powerpoint/2010/main" val="1584511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High Performance Trading</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AC00C1FA-2BBC-4CF9-8B55-32CE38012D11}"/>
              </a:ext>
            </a:extLst>
          </p:cNvPr>
          <p:cNvSpPr/>
          <p:nvPr/>
        </p:nvSpPr>
        <p:spPr>
          <a:xfrm>
            <a:off x="551384" y="2132856"/>
            <a:ext cx="10938120" cy="3724096"/>
          </a:xfrm>
          <a:prstGeom prst="rect">
            <a:avLst/>
          </a:prstGeom>
        </p:spPr>
        <p:txBody>
          <a:bodyPr wrap="square">
            <a:spAutoFit/>
          </a:bodyPr>
          <a:lstStyle/>
          <a:p>
            <a:pPr marL="118872" indent="0" algn="just">
              <a:buNone/>
            </a:pPr>
            <a:r>
              <a:rPr lang="en-AU" sz="4000" i="1" dirty="0">
                <a:solidFill>
                  <a:schemeClr val="bg1"/>
                </a:solidFill>
                <a:latin typeface="Arial" panose="020B0604020202020204" pitchFamily="34" charset="0"/>
                <a:cs typeface="Arial" panose="020B0604020202020204" pitchFamily="34" charset="0"/>
              </a:rPr>
              <a:t>“Everybody knows what to do, it is doing what you know in the heat of the moment, that is the hard part; </a:t>
            </a:r>
          </a:p>
          <a:p>
            <a:pPr marL="118872" indent="0" algn="just">
              <a:buNone/>
            </a:pPr>
            <a:r>
              <a:rPr lang="en-AU" sz="4000" i="1" dirty="0">
                <a:solidFill>
                  <a:schemeClr val="bg1"/>
                </a:solidFill>
                <a:latin typeface="Arial" panose="020B0604020202020204" pitchFamily="34" charset="0"/>
                <a:cs typeface="Arial" panose="020B0604020202020204" pitchFamily="34" charset="0"/>
              </a:rPr>
              <a:t>and it is the very skill that sets the winner from the loser apart!”</a:t>
            </a:r>
          </a:p>
          <a:p>
            <a:pPr algn="just"/>
            <a:endParaRPr lang="en-AU" sz="3600" i="1" dirty="0">
              <a:solidFill>
                <a:schemeClr val="bg1"/>
              </a:solidFill>
            </a:endParaRPr>
          </a:p>
        </p:txBody>
      </p:sp>
    </p:spTree>
    <p:extLst>
      <p:ext uri="{BB962C8B-B14F-4D97-AF65-F5344CB8AC3E}">
        <p14:creationId xmlns:p14="http://schemas.microsoft.com/office/powerpoint/2010/main" val="2779451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Success Principle</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Diagram 2">
            <a:extLst>
              <a:ext uri="{FF2B5EF4-FFF2-40B4-BE49-F238E27FC236}">
                <a16:creationId xmlns:a16="http://schemas.microsoft.com/office/drawing/2014/main" id="{9099634A-BB1B-4D6C-A74B-D4474B17973F}"/>
              </a:ext>
            </a:extLst>
          </p:cNvPr>
          <p:cNvGraphicFramePr/>
          <p:nvPr>
            <p:extLst>
              <p:ext uri="{D42A27DB-BD31-4B8C-83A1-F6EECF244321}">
                <p14:modId xmlns:p14="http://schemas.microsoft.com/office/powerpoint/2010/main" val="3762656142"/>
              </p:ext>
            </p:extLst>
          </p:nvPr>
        </p:nvGraphicFramePr>
        <p:xfrm>
          <a:off x="695400" y="692696"/>
          <a:ext cx="10441160" cy="63097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22328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What Causes Our Behavioural Patterns?</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2DC92E8A-64F6-4E26-B225-F8D1E72FBEF1}"/>
              </a:ext>
            </a:extLst>
          </p:cNvPr>
          <p:cNvPicPr>
            <a:picLocks noChangeAspect="1"/>
          </p:cNvPicPr>
          <p:nvPr/>
        </p:nvPicPr>
        <p:blipFill>
          <a:blip r:embed="rId3"/>
          <a:stretch>
            <a:fillRect/>
          </a:stretch>
        </p:blipFill>
        <p:spPr>
          <a:xfrm>
            <a:off x="2783632" y="1988840"/>
            <a:ext cx="6353882" cy="3908600"/>
          </a:xfrm>
          <a:prstGeom prst="rect">
            <a:avLst/>
          </a:prstGeom>
        </p:spPr>
      </p:pic>
    </p:spTree>
    <p:extLst>
      <p:ext uri="{BB962C8B-B14F-4D97-AF65-F5344CB8AC3E}">
        <p14:creationId xmlns:p14="http://schemas.microsoft.com/office/powerpoint/2010/main" val="1975374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solidFill>
                  <a:schemeClr val="bg1"/>
                </a:solidFill>
              </a:rPr>
              <a:t>Mindset</a:t>
            </a:r>
          </a:p>
        </p:txBody>
      </p:sp>
      <p:pic>
        <p:nvPicPr>
          <p:cNvPr id="6" name="Picture 2" descr="b101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0938"/>
            <a:ext cx="12192000" cy="26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Diagram 2">
            <a:extLst>
              <a:ext uri="{FF2B5EF4-FFF2-40B4-BE49-F238E27FC236}">
                <a16:creationId xmlns:a16="http://schemas.microsoft.com/office/drawing/2014/main" id="{887905CA-D752-4099-A754-9CED9820DA7B}"/>
              </a:ext>
            </a:extLst>
          </p:cNvPr>
          <p:cNvGraphicFramePr/>
          <p:nvPr>
            <p:extLst>
              <p:ext uri="{D42A27DB-BD31-4B8C-83A1-F6EECF244321}">
                <p14:modId xmlns:p14="http://schemas.microsoft.com/office/powerpoint/2010/main" val="2554073805"/>
              </p:ext>
            </p:extLst>
          </p:nvPr>
        </p:nvGraphicFramePr>
        <p:xfrm>
          <a:off x="1847528" y="1307350"/>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793161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14051</TotalTime>
  <Words>787</Words>
  <Application>Microsoft Office PowerPoint</Application>
  <PresentationFormat>Widescreen</PresentationFormat>
  <Paragraphs>125</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Calibri</vt:lpstr>
      <vt:lpstr>Corbel</vt:lpstr>
      <vt:lpstr>Times New Roman</vt:lpstr>
      <vt:lpstr>Verdana</vt:lpstr>
      <vt:lpstr>Wingdings</vt:lpstr>
      <vt:lpstr>Wingdings 2</vt:lpstr>
      <vt:lpstr>Wingdings 3</vt:lpstr>
      <vt:lpstr>Module</vt:lpstr>
      <vt:lpstr> www.tradingpsychology.com.au www.highperformancetrading.com.au </vt:lpstr>
      <vt:lpstr>General Advice Disclaimer</vt:lpstr>
      <vt:lpstr>“The Fastest Way To Succeed in Trading is to Model Those Who Already Succeeded”</vt:lpstr>
      <vt:lpstr>Trading Sardines </vt:lpstr>
      <vt:lpstr>The Famous Botched Bean Trade</vt:lpstr>
      <vt:lpstr>High Performance Trading</vt:lpstr>
      <vt:lpstr>Success Principle</vt:lpstr>
      <vt:lpstr>What Causes Our Behavioural Patterns?</vt:lpstr>
      <vt:lpstr>Mindset</vt:lpstr>
      <vt:lpstr>PowerPoint Presentation</vt:lpstr>
      <vt:lpstr>1) First Borns Rule the World</vt:lpstr>
      <vt:lpstr>2) Playing A Musical Instrument</vt:lpstr>
      <vt:lpstr>3) Learned to be a Good Loser</vt:lpstr>
      <vt:lpstr>4) Growing up with Grit!</vt:lpstr>
      <vt:lpstr>PowerPoint Presentation</vt:lpstr>
      <vt:lpstr>Standards &amp; Expectations</vt:lpstr>
      <vt:lpstr>A Belief System Set For Success</vt:lpstr>
      <vt:lpstr>Mantras</vt:lpstr>
      <vt:lpstr>Values</vt:lpstr>
      <vt:lpstr>Still Human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TradeDirect Educational Webinar</dc:title>
  <dc:creator>cosmic-star</dc:creator>
  <cp:lastModifiedBy>Mandi - High Performance Trading</cp:lastModifiedBy>
  <cp:revision>722</cp:revision>
  <dcterms:created xsi:type="dcterms:W3CDTF">2013-02-20T01:15:42Z</dcterms:created>
  <dcterms:modified xsi:type="dcterms:W3CDTF">2019-03-30T22:00:37Z</dcterms:modified>
</cp:coreProperties>
</file>